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comment2.xml" ContentType="application/vnd.openxmlformats-officedocument.presentationml.comment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omments/comment3.xml" ContentType="application/vnd.openxmlformats-officedocument.presentationml.comment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omments/comment4.xml" ContentType="application/vnd.openxmlformats-officedocument.presentationml.comment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11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Lst>
  <p:sldSz cx="12192000" cy="6858000"/>
  <p:notesSz cx="6858000" cy="9144000"/>
  <p:embeddedFontLst>
    <p:embeddedFont>
      <p:font typeface="Century Gothic" panose="020B0502020202020204" pitchFamily="34" charset="0"/>
      <p:regular r:id="rId120"/>
      <p:bold r:id="rId121"/>
      <p:italic r:id="rId122"/>
      <p:boldItalic r:id="rId123"/>
    </p:embeddedFont>
    <p:embeddedFont>
      <p:font typeface="Lato" panose="020F0502020204030203" pitchFamily="34"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5" roundtripDataSignature="AMtx7mhHEPCCk58SUIZl9ooliL45maapl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harwick" initials="" lastIdx="4" clrIdx="0"/>
  <p:cmAuthor id="1" name="Sarah Dreyer"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41A6D4-59B9-4FC1-9BFA-7FF258BCE330}">
  <a:tblStyle styleId="{1941A6D4-59B9-4FC1-9BFA-7FF258BCE330}" styleName="Table_0">
    <a:wholeTbl>
      <a:tcTxStyle b="off" i="off">
        <a:font>
          <a:latin typeface="Lato"/>
          <a:ea typeface="Lato"/>
          <a:cs typeface="Lato"/>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8F1F5"/>
          </a:solidFill>
        </a:fill>
      </a:tcStyle>
    </a:band1H>
    <a:band2H>
      <a:tcTxStyle b="off" i="off"/>
      <a:tcStyle>
        <a:tcBdr/>
      </a:tcStyle>
    </a:band2H>
    <a:band1V>
      <a:tcTxStyle b="off" i="off"/>
      <a:tcStyle>
        <a:tcBdr/>
        <a:fill>
          <a:solidFill>
            <a:srgbClr val="E8F1F5"/>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Lato"/>
          <a:ea typeface="Lato"/>
          <a:cs typeface="Lato"/>
        </a:font>
        <a:schemeClr val="lt1"/>
      </a:tcTxStyle>
      <a:tcStyle>
        <a:tcBdr/>
        <a:fill>
          <a:solidFill>
            <a:schemeClr val="accent5"/>
          </a:solidFill>
        </a:fill>
      </a:tcStyle>
    </a:firstRow>
    <a:neCell>
      <a:tcTxStyle b="off" i="off"/>
      <a:tcStyle>
        <a:tcBdr/>
      </a:tcStyle>
    </a:neCell>
    <a:nwCell>
      <a:tcTxStyle b="off" i="off"/>
      <a:tcStyle>
        <a:tcBdr/>
      </a:tcStyle>
    </a:nwCell>
  </a:tblStyle>
  <a:tblStyle styleId="{B21177AA-DBF8-4BDD-A353-192805CC6191}" styleName="Table_1">
    <a:wholeTbl>
      <a:tcTxStyle b="off" i="off">
        <a:font>
          <a:latin typeface="Lato"/>
          <a:ea typeface="Lato"/>
          <a:cs typeface="Lat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EE8"/>
          </a:solidFill>
        </a:fill>
      </a:tcStyle>
    </a:wholeTbl>
    <a:band1H>
      <a:tcTxStyle b="off" i="off"/>
      <a:tcStyle>
        <a:tcBdr/>
        <a:fill>
          <a:solidFill>
            <a:srgbClr val="FCDCCE"/>
          </a:solidFill>
        </a:fill>
      </a:tcStyle>
    </a:band1H>
    <a:band2H>
      <a:tcTxStyle b="off" i="off"/>
      <a:tcStyle>
        <a:tcBdr/>
      </a:tcStyle>
    </a:band2H>
    <a:band1V>
      <a:tcTxStyle b="off" i="off"/>
      <a:tcStyle>
        <a:tcBdr/>
        <a:fill>
          <a:solidFill>
            <a:srgbClr val="FCDCCE"/>
          </a:solidFill>
        </a:fill>
      </a:tcStyle>
    </a:band1V>
    <a:band2V>
      <a:tcTxStyle b="off" i="off"/>
      <a:tcStyle>
        <a:tcBdr/>
      </a:tcStyle>
    </a:band2V>
    <a:lastCol>
      <a:tcTxStyle b="on" i="off">
        <a:font>
          <a:latin typeface="Lato"/>
          <a:ea typeface="Lato"/>
          <a:cs typeface="Lato"/>
        </a:font>
        <a:schemeClr val="lt1"/>
      </a:tcTxStyle>
      <a:tcStyle>
        <a:tcBdr/>
        <a:fill>
          <a:solidFill>
            <a:schemeClr val="accent6"/>
          </a:solidFill>
        </a:fill>
      </a:tcStyle>
    </a:lastCol>
    <a:firstCol>
      <a:tcTxStyle b="on" i="off">
        <a:font>
          <a:latin typeface="Lato"/>
          <a:ea typeface="Lato"/>
          <a:cs typeface="Lato"/>
        </a:font>
        <a:schemeClr val="lt1"/>
      </a:tcTxStyle>
      <a:tcStyle>
        <a:tcBdr/>
        <a:fill>
          <a:solidFill>
            <a:schemeClr val="accent6"/>
          </a:solidFill>
        </a:fill>
      </a:tcStyle>
    </a:firstCol>
    <a:lastRow>
      <a:tcTxStyle b="on" i="off">
        <a:font>
          <a:latin typeface="Lato"/>
          <a:ea typeface="Lato"/>
          <a:cs typeface="Lato"/>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Lato"/>
          <a:ea typeface="Lato"/>
          <a:cs typeface="Lato"/>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 styleId="{8FB1C44A-6297-4D66-AFB3-2419ADE90AE2}" styleName="Table_2">
    <a:wholeTbl>
      <a:tcTxStyle b="off" i="off">
        <a:font>
          <a:latin typeface="Lato"/>
          <a:ea typeface="Lato"/>
          <a:cs typeface="Lato"/>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2C45D84-84F2-4EBE-89F8-A973BB998FFB}" styleName="Table_3">
    <a:wholeTbl>
      <a:tcTxStyle b="off" i="off">
        <a:font>
          <a:latin typeface="Lato"/>
          <a:ea typeface="Lato"/>
          <a:cs typeface="Lato"/>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6">
              <a:alpha val="20000"/>
            </a:schemeClr>
          </a:solidFill>
        </a:fill>
      </a:tcStyle>
    </a:band1H>
    <a:band2H>
      <a:tcTxStyle b="off" i="off"/>
      <a:tcStyle>
        <a:tcBdr/>
      </a:tcStyle>
    </a:band2H>
    <a:band1V>
      <a:tcTxStyle b="off" i="off"/>
      <a:tcStyle>
        <a:tcBdr/>
        <a:fill>
          <a:solidFill>
            <a:schemeClr val="accent6">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6"/>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6"/>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CC63C36F-92BC-4FB6-99D3-07E8511C34FB}" styleName="Table_4">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8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4.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95" Type="http://customschemas.google.com/relationships/presentationmetadata" Target="meta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5.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296" Type="http://schemas.openxmlformats.org/officeDocument/2006/relationships/commentAuthors" Target="commentAuthors.xml"/><Relationship Id="rId300" Type="http://schemas.openxmlformats.org/officeDocument/2006/relationships/tableStyles" Target="tableStyle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fntdata"/><Relationship Id="rId125"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97" Type="http://schemas.openxmlformats.org/officeDocument/2006/relationships/presProps" Target="presProps.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fntdata"/><Relationship Id="rId3" Type="http://schemas.openxmlformats.org/officeDocument/2006/relationships/slideMaster" Target="slideMasters/slideMaster1.xml"/><Relationship Id="rId298" Type="http://schemas.openxmlformats.org/officeDocument/2006/relationships/viewProps" Target="viewProp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6-21T14:36:35.256" idx="1">
    <p:pos x="2467" y="2523"/>
    <p:text>Replace graphic assets?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PswC1LY"/>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06-21T16:37:10.665" idx="2">
    <p:pos x="5525" y="1109"/>
    <p:text>Match table styling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PswC1Lw"/>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1-06-21T16:39:51.981" idx="3">
    <p:pos x="7158" y="969"/>
    <p:text>Table styling needs adjustment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PswC1Lc"/>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1-06-21T16:46:00.144" idx="4">
    <p:pos x="6899" y="2022"/>
    <p:text>Choose a different visual??</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PswC1L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a:ea typeface="Lato"/>
                <a:cs typeface="Lato"/>
                <a:sym typeface="Lato"/>
              </a:rPr>
              <a:t>‹#›</a:t>
            </a:fld>
            <a:endParaRPr sz="1200" b="0" i="0" u="none" strike="noStrike" cap="none">
              <a:solidFill>
                <a:schemeClr val="dk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dailyfx.com/research/global-commoditie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asktog.com/books/challengerExerpt.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erriam-webster.com/dictionary/dat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www.storytellingwithdata.com/blog/2018/10/23/scores-of-scatterplot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dummies.com/education/math/statistics/how-to-interpret-a-scatterplo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ilo.org/global/research/global-reports/weso/2019/lang--en/index.htm"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www.worldbank.org/en/news/feature/2019/12/20/year-in-review-2019-in-char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define data visualization.</a:t>
            </a:r>
            <a:endParaRPr/>
          </a:p>
          <a:p>
            <a:pPr marL="0" lvl="0" indent="0" algn="l" rtl="0">
              <a:lnSpc>
                <a:spcPct val="100000"/>
              </a:lnSpc>
              <a:spcBef>
                <a:spcPts val="0"/>
              </a:spcBef>
              <a:spcAft>
                <a:spcPts val="0"/>
              </a:spcAft>
              <a:buSzPts val="1400"/>
              <a:buNone/>
            </a:pPr>
            <a:endParaRPr/>
          </a:p>
        </p:txBody>
      </p:sp>
      <p:sp>
        <p:nvSpPr>
          <p:cNvPr id="320" name="Google Shape;32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a:t>
            </a:fld>
            <a:endParaRPr>
              <a:latin typeface="Lato"/>
              <a:ea typeface="Lato"/>
              <a:cs typeface="Lato"/>
              <a:sym typeface="Lato"/>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p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Lato"/>
              <a:buChar char="•"/>
            </a:pPr>
            <a:r>
              <a:rPr lang="en-US"/>
              <a:t>The purpose of this slide is to get students thinking about which functions charts perform.</a:t>
            </a:r>
            <a:endParaRPr/>
          </a:p>
          <a:p>
            <a:pPr marL="171450" marR="0" lvl="0" indent="-171450" algn="l" rtl="0">
              <a:lnSpc>
                <a:spcPct val="100000"/>
              </a:lnSpc>
              <a:spcBef>
                <a:spcPts val="0"/>
              </a:spcBef>
              <a:spcAft>
                <a:spcPts val="0"/>
              </a:spcAft>
              <a:buClr>
                <a:schemeClr val="dk1"/>
              </a:buClr>
              <a:buSzPts val="1200"/>
              <a:buFont typeface="Lato"/>
              <a:buChar char="•"/>
            </a:pPr>
            <a:r>
              <a:rPr lang="en-US"/>
              <a:t>For this example, </a:t>
            </a:r>
            <a:r>
              <a:rPr lang="en-US" b="1"/>
              <a:t>OPEN </a:t>
            </a:r>
            <a:r>
              <a:rPr lang="en-US" b="0"/>
              <a:t>the tool in your browser and play with it. </a:t>
            </a:r>
            <a:r>
              <a:rPr lang="en-US" b="1"/>
              <a:t>SUGGEST</a:t>
            </a:r>
            <a:r>
              <a:rPr lang="en-US" b="0"/>
              <a:t> that students do the same.</a:t>
            </a:r>
            <a:endParaRPr b="1"/>
          </a:p>
          <a:p>
            <a:pPr marL="171450" marR="0" lvl="0" indent="-171450" algn="l" rtl="0">
              <a:lnSpc>
                <a:spcPct val="100000"/>
              </a:lnSpc>
              <a:spcBef>
                <a:spcPts val="0"/>
              </a:spcBef>
              <a:spcAft>
                <a:spcPts val="0"/>
              </a:spcAft>
              <a:buClr>
                <a:schemeClr val="dk1"/>
              </a:buClr>
              <a:buSzPts val="1200"/>
              <a:buFont typeface="Lato"/>
              <a:buChar char="•"/>
            </a:pPr>
            <a:r>
              <a:rPr lang="en-US"/>
              <a:t>In this case, the interactive tool performs all four functions. You can </a:t>
            </a:r>
            <a:r>
              <a:rPr lang="en-US" b="1"/>
              <a:t>compare</a:t>
            </a:r>
            <a:r>
              <a:rPr lang="en-US" b="0"/>
              <a:t> the </a:t>
            </a:r>
            <a:r>
              <a:rPr lang="en-US" b="1"/>
              <a:t>distribution</a:t>
            </a:r>
            <a:r>
              <a:rPr lang="en-US" b="0"/>
              <a:t> of commodities by country, and compare imports vs. exports. You can see the </a:t>
            </a:r>
            <a:r>
              <a:rPr lang="en-US" b="1"/>
              <a:t>relationship</a:t>
            </a:r>
            <a:r>
              <a:rPr lang="en-US" b="0"/>
              <a:t> between different countries’ imports and exports and attempt to extrapolate conclusions. You can also see the </a:t>
            </a:r>
            <a:r>
              <a:rPr lang="en-US" b="1"/>
              <a:t>composition</a:t>
            </a:r>
            <a:r>
              <a:rPr lang="en-US" b="0"/>
              <a:t> of any country’s imported and exported commodities.</a:t>
            </a:r>
            <a:endParaRPr/>
          </a:p>
          <a:p>
            <a:pPr marL="171450" marR="0" lvl="0" indent="-171450" algn="l" rtl="0">
              <a:lnSpc>
                <a:spcPct val="100000"/>
              </a:lnSpc>
              <a:spcBef>
                <a:spcPts val="0"/>
              </a:spcBef>
              <a:spcAft>
                <a:spcPts val="0"/>
              </a:spcAft>
              <a:buClr>
                <a:schemeClr val="dk1"/>
              </a:buClr>
              <a:buSzPts val="1200"/>
              <a:buFont typeface="Lato"/>
              <a:buChar char="•"/>
            </a:pPr>
            <a:r>
              <a:rPr lang="en-US" b="1"/>
              <a:t>PROVIDE CONTEXT: </a:t>
            </a:r>
            <a:r>
              <a:rPr lang="en-US" b="0"/>
              <a:t>“At DailyFX, we’ve created the Global Commodities interactive tool that lets you take a closer look at some of the world’s largest imports and exports. With the tool you can explore the movement, flow, and growth of commodities such as gold, oil, copper and natural gas over the last decade.” For more information see </a:t>
            </a:r>
            <a:r>
              <a:rPr lang="en-US" u="sng">
                <a:solidFill>
                  <a:schemeClr val="hlink"/>
                </a:solidFill>
                <a:hlinkClick r:id="rId3"/>
              </a:rPr>
              <a:t>https://www.dailyfx.com/research/global-commodities/</a:t>
            </a:r>
            <a:endParaRPr sz="1200" b="0" i="0" u="none" strike="noStrike" cap="none">
              <a:solidFill>
                <a:schemeClr val="dk1"/>
              </a:solidFill>
              <a:latin typeface="Lato"/>
              <a:ea typeface="Lato"/>
              <a:cs typeface="Lato"/>
              <a:sym typeface="Lato"/>
            </a:endParaRPr>
          </a:p>
          <a:p>
            <a:pPr marL="171450" marR="0" lvl="0" indent="-171450" algn="l" rtl="0">
              <a:lnSpc>
                <a:spcPct val="100000"/>
              </a:lnSpc>
              <a:spcBef>
                <a:spcPts val="0"/>
              </a:spcBef>
              <a:spcAft>
                <a:spcPts val="0"/>
              </a:spcAft>
              <a:buClr>
                <a:schemeClr val="dk1"/>
              </a:buClr>
              <a:buSzPts val="1200"/>
              <a:buFont typeface="Lato"/>
              <a:buChar char="•"/>
            </a:pPr>
            <a:r>
              <a:rPr lang="en-US" sz="1200" b="1" i="0" u="none" strike="noStrike" cap="none">
                <a:solidFill>
                  <a:schemeClr val="dk1"/>
                </a:solidFill>
                <a:latin typeface="Lato"/>
                <a:ea typeface="Lato"/>
                <a:cs typeface="Lato"/>
                <a:sym typeface="Lato"/>
              </a:rPr>
              <a:t>ASK AN ADDITIONAL QUESTION: What other data would you like to see represented in this tool? When would it begin to feel overwhelming? (Possible answer: there are a lot of countries with no data represented at all! But representing too many countries without appropriate filters would be overwhelming…)</a:t>
            </a:r>
            <a:endParaRPr b="1"/>
          </a:p>
        </p:txBody>
      </p:sp>
      <p:sp>
        <p:nvSpPr>
          <p:cNvPr id="1208" name="Google Shape;1208;p3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100</a:t>
            </a:fld>
            <a:endParaRPr>
              <a:latin typeface="Lato"/>
              <a:ea typeface="Lato"/>
              <a:cs typeface="Lato"/>
              <a:sym typeface="Lato"/>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REVIEW</a:t>
            </a:r>
            <a:r>
              <a:rPr lang="en-US"/>
              <a:t> this slide then go on to the next to show several examples.</a:t>
            </a:r>
            <a:endParaRPr/>
          </a:p>
        </p:txBody>
      </p:sp>
      <p:sp>
        <p:nvSpPr>
          <p:cNvPr id="1218" name="Google Shape;1218;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101</a:t>
            </a:fld>
            <a:endParaRPr>
              <a:latin typeface="Lato"/>
              <a:ea typeface="Lato"/>
              <a:cs typeface="Lato"/>
              <a:sym typeface="Lato"/>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b="1"/>
              <a:t>NOTE</a:t>
            </a:r>
            <a:r>
              <a:rPr lang="en-US"/>
              <a:t> that they don’t need to do the actual analysis (because they don’t have the results), just figure out how they’d go about it.</a:t>
            </a:r>
            <a:endParaRPr/>
          </a:p>
          <a:p>
            <a:pPr marL="171450" lvl="0" indent="-171450" algn="l" rtl="0">
              <a:lnSpc>
                <a:spcPct val="100000"/>
              </a:lnSpc>
              <a:spcBef>
                <a:spcPts val="0"/>
              </a:spcBef>
              <a:spcAft>
                <a:spcPts val="0"/>
              </a:spcAft>
              <a:buClr>
                <a:schemeClr val="dk1"/>
              </a:buClr>
              <a:buSzPts val="1200"/>
              <a:buFont typeface="Arial"/>
              <a:buChar char="•"/>
            </a:pPr>
            <a:r>
              <a:rPr lang="en-US" b="1"/>
              <a:t>OFFER </a:t>
            </a:r>
            <a:r>
              <a:rPr lang="en-US"/>
              <a:t>other suggestions to create their visualizations such as Paint or Excel</a:t>
            </a:r>
            <a:endParaRPr/>
          </a:p>
        </p:txBody>
      </p:sp>
      <p:sp>
        <p:nvSpPr>
          <p:cNvPr id="1226" name="Google Shape;1226;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102</a:t>
            </a:fld>
            <a:endParaRPr>
              <a:latin typeface="Lato"/>
              <a:ea typeface="Lato"/>
              <a:cs typeface="Lato"/>
              <a:sym typeface="Lato"/>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recap the section.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1237" name="Google Shape;1237;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103</a:t>
            </a:fld>
            <a:endParaRPr>
              <a:latin typeface="Lato"/>
              <a:ea typeface="Lato"/>
              <a:cs typeface="Lato"/>
              <a:sym typeface="Lato"/>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5" name="Google Shape;1245;p3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1246" name="Google Shape;1246;p3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i="0"/>
              <a:t>The purpose of this slide is to transition from picking the right chart type to refining it.</a:t>
            </a:r>
            <a:endParaRPr/>
          </a:p>
        </p:txBody>
      </p:sp>
      <p:sp>
        <p:nvSpPr>
          <p:cNvPr id="1254" name="Google Shape;1254;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105</a:t>
            </a:fld>
            <a:endParaRPr>
              <a:latin typeface="Lato"/>
              <a:ea typeface="Lato"/>
              <a:cs typeface="Lato"/>
              <a:sym typeface="Lato"/>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3" name="Google Shape;1263;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INDICATE that we’re going to make the ugly chart on this page look better, one step at a time. </a:t>
            </a:r>
            <a:endParaRPr/>
          </a:p>
        </p:txBody>
      </p:sp>
      <p:sp>
        <p:nvSpPr>
          <p:cNvPr id="1264" name="Google Shape;1264;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106</a:t>
            </a:fld>
            <a:endParaRPr>
              <a:latin typeface="Lato"/>
              <a:ea typeface="Lato"/>
              <a:cs typeface="Lato"/>
              <a:sym typeface="Lato"/>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2" name="Google Shape;1272;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p:txBody>
      </p:sp>
      <p:sp>
        <p:nvSpPr>
          <p:cNvPr id="1273" name="Google Shape;1273;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107</a:t>
            </a:fld>
            <a:endParaRPr>
              <a:latin typeface="Lato"/>
              <a:ea typeface="Lato"/>
              <a:cs typeface="Lato"/>
              <a:sym typeface="Lato"/>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283" name="Google Shape;1283;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108</a:t>
            </a:fld>
            <a:endParaRPr>
              <a:latin typeface="Lato"/>
              <a:ea typeface="Lato"/>
              <a:cs typeface="Lato"/>
              <a:sym typeface="Lato"/>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293" name="Google Shape;1293;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109</a:t>
            </a:fld>
            <a:endParaRPr>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GIVE</a:t>
            </a:r>
            <a:r>
              <a:rPr lang="en-US"/>
              <a:t> learners a few minutes to complete the activity. </a:t>
            </a:r>
            <a:endParaRPr/>
          </a:p>
        </p:txBody>
      </p:sp>
      <p:sp>
        <p:nvSpPr>
          <p:cNvPr id="329" name="Google Shape;32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11</a:t>
            </a:fld>
            <a:endParaRPr>
              <a:latin typeface="Lato"/>
              <a:ea typeface="Lato"/>
              <a:cs typeface="Lato"/>
              <a:sym typeface="Lato"/>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303" name="Google Shape;1303;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110</a:t>
            </a:fld>
            <a:endParaRPr>
              <a:latin typeface="Lato"/>
              <a:ea typeface="Lato"/>
              <a:cs typeface="Lato"/>
              <a:sym typeface="Lato"/>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313" name="Google Shape;1313;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111</a:t>
            </a:fld>
            <a:endParaRPr>
              <a:latin typeface="Lato"/>
              <a:ea typeface="Lato"/>
              <a:cs typeface="Lato"/>
              <a:sym typeface="Lato"/>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2" name="Google Shape;1322;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323" name="Google Shape;1323;p1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112</a:t>
            </a:fld>
            <a:endParaRPr>
              <a:latin typeface="Lato"/>
              <a:ea typeface="Lato"/>
              <a:cs typeface="Lato"/>
              <a:sym typeface="Lato"/>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2" name="Google Shape;1332;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tip for reducing clutter and show how that tip improves the chart shown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333" name="Google Shape;1333;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113</a:t>
            </a:fld>
            <a:endParaRPr>
              <a:latin typeface="Lato"/>
              <a:ea typeface="Lato"/>
              <a:cs typeface="Lato"/>
              <a:sym typeface="Lato"/>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show the difference between the chart before and after we reduced clutter. </a:t>
            </a:r>
            <a:endParaRPr/>
          </a:p>
        </p:txBody>
      </p:sp>
      <p:sp>
        <p:nvSpPr>
          <p:cNvPr id="1343" name="Google Shape;1343;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114</a:t>
            </a:fld>
            <a:endParaRPr>
              <a:latin typeface="Lato"/>
              <a:ea typeface="Lato"/>
              <a:cs typeface="Lato"/>
              <a:sym typeface="Lato"/>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3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2" name="Google Shape;1352;p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ASK</a:t>
            </a:r>
            <a:r>
              <a:rPr lang="en-US"/>
              <a:t> the students if this makes it easier to tell how many 7s there are. </a:t>
            </a:r>
            <a:r>
              <a:rPr lang="en-US" b="1"/>
              <a:t>EMPHASIZE</a:t>
            </a:r>
            <a:r>
              <a:rPr lang="en-US"/>
              <a:t> both speed and accuracy. </a:t>
            </a:r>
            <a:endParaRPr/>
          </a:p>
        </p:txBody>
      </p:sp>
      <p:sp>
        <p:nvSpPr>
          <p:cNvPr id="338" name="Google Shape;33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12</a:t>
            </a:fld>
            <a:endParaRPr>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a:t> that what we just did with the 7s was exploratory analysis. </a:t>
            </a:r>
            <a:endParaRPr/>
          </a:p>
        </p:txBody>
      </p:sp>
      <p:sp>
        <p:nvSpPr>
          <p:cNvPr id="349" name="Google Shape;34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13</a:t>
            </a:fld>
            <a:endParaRPr>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show three simple datasets.</a:t>
            </a:r>
            <a:endParaRPr/>
          </a:p>
          <a:p>
            <a:pPr marL="171450" lvl="0" indent="-171450" algn="l" rtl="0">
              <a:lnSpc>
                <a:spcPct val="100000"/>
              </a:lnSpc>
              <a:spcBef>
                <a:spcPts val="0"/>
              </a:spcBef>
              <a:spcAft>
                <a:spcPts val="0"/>
              </a:spcAft>
              <a:buClr>
                <a:schemeClr val="dk1"/>
              </a:buClr>
              <a:buSzPts val="1200"/>
              <a:buFont typeface="Arial"/>
              <a:buChar char="•"/>
            </a:pPr>
            <a:r>
              <a:rPr lang="en-US" b="1"/>
              <a:t>ASK</a:t>
            </a:r>
            <a:r>
              <a:rPr lang="en-US"/>
              <a:t> students to think about what insights they may be able to develop based on this information. EXPECTED ANSWER: not much.</a:t>
            </a:r>
            <a:endParaRPr/>
          </a:p>
        </p:txBody>
      </p:sp>
      <p:sp>
        <p:nvSpPr>
          <p:cNvPr id="358" name="Google Shape;35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14</a:t>
            </a:fld>
            <a:endParaRPr>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show three simple datasets with summary statistics.</a:t>
            </a:r>
            <a:endParaRPr/>
          </a:p>
          <a:p>
            <a:pPr marL="171450" lvl="0" indent="-171450" algn="l" rtl="0">
              <a:lnSpc>
                <a:spcPct val="100000"/>
              </a:lnSpc>
              <a:spcBef>
                <a:spcPts val="0"/>
              </a:spcBef>
              <a:spcAft>
                <a:spcPts val="0"/>
              </a:spcAft>
              <a:buClr>
                <a:schemeClr val="dk1"/>
              </a:buClr>
              <a:buSzPts val="1200"/>
              <a:buFont typeface="Arial"/>
              <a:buChar char="•"/>
            </a:pPr>
            <a:r>
              <a:rPr lang="en-US" b="1"/>
              <a:t>ASK</a:t>
            </a:r>
            <a:r>
              <a:rPr lang="en-US"/>
              <a:t> students to think about what insights they might be able to draw based on this information now that there are summary statistics. EXPECTED ANSWER: students may conclude that the datasets are relatively similar given that they total the same amount and have the same average.</a:t>
            </a:r>
            <a:endParaRPr/>
          </a:p>
          <a:p>
            <a:pPr marL="0" lvl="0" indent="0" algn="l" rtl="0">
              <a:lnSpc>
                <a:spcPct val="100000"/>
              </a:lnSpc>
              <a:spcBef>
                <a:spcPts val="0"/>
              </a:spcBef>
              <a:spcAft>
                <a:spcPts val="0"/>
              </a:spcAft>
              <a:buSzPts val="1400"/>
              <a:buNone/>
            </a:pPr>
            <a:endParaRPr/>
          </a:p>
        </p:txBody>
      </p:sp>
      <p:sp>
        <p:nvSpPr>
          <p:cNvPr id="367" name="Google Shape;36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15</a:t>
            </a:fld>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show three simple datasets, visualized as scatterplots with trendlines.</a:t>
            </a:r>
            <a:endParaRPr/>
          </a:p>
          <a:p>
            <a:pPr marL="171450" lvl="0" indent="-171450" algn="l" rtl="0">
              <a:lnSpc>
                <a:spcPct val="100000"/>
              </a:lnSpc>
              <a:spcBef>
                <a:spcPts val="0"/>
              </a:spcBef>
              <a:spcAft>
                <a:spcPts val="0"/>
              </a:spcAft>
              <a:buClr>
                <a:schemeClr val="dk1"/>
              </a:buClr>
              <a:buSzPts val="1200"/>
              <a:buFont typeface="Arial"/>
              <a:buChar char="•"/>
            </a:pPr>
            <a:r>
              <a:rPr lang="en-US" b="1"/>
              <a:t>ASK</a:t>
            </a:r>
            <a:r>
              <a:rPr lang="en-US"/>
              <a:t> students to think about what insights they have on this data now that it’s visualized. </a:t>
            </a:r>
            <a:r>
              <a:rPr lang="en-US" b="1"/>
              <a:t>REVIEW </a:t>
            </a:r>
            <a:r>
              <a:rPr lang="en-US"/>
              <a:t>your insights, which may include: </a:t>
            </a:r>
            <a:endParaRPr/>
          </a:p>
          <a:p>
            <a:pPr marL="628650" lvl="1" indent="-171450" algn="l" rtl="0">
              <a:lnSpc>
                <a:spcPct val="100000"/>
              </a:lnSpc>
              <a:spcBef>
                <a:spcPts val="0"/>
              </a:spcBef>
              <a:spcAft>
                <a:spcPts val="0"/>
              </a:spcAft>
              <a:buClr>
                <a:schemeClr val="dk1"/>
              </a:buClr>
              <a:buSzPts val="1200"/>
              <a:buFont typeface="Arial"/>
              <a:buChar char="•"/>
            </a:pPr>
            <a:r>
              <a:rPr lang="en-US"/>
              <a:t>Sales rep 1 – sales are steadily increasing</a:t>
            </a:r>
            <a:endParaRPr/>
          </a:p>
          <a:p>
            <a:pPr marL="628650" lvl="1" indent="-171450" algn="l" rtl="0">
              <a:lnSpc>
                <a:spcPct val="100000"/>
              </a:lnSpc>
              <a:spcBef>
                <a:spcPts val="0"/>
              </a:spcBef>
              <a:spcAft>
                <a:spcPts val="0"/>
              </a:spcAft>
              <a:buClr>
                <a:schemeClr val="dk1"/>
              </a:buClr>
              <a:buSzPts val="1200"/>
              <a:buFont typeface="Arial"/>
              <a:buChar char="•"/>
            </a:pPr>
            <a:r>
              <a:rPr lang="en-US"/>
              <a:t>Sales rep 2 – sales are steadily increasing, but March was a great month for them and it’s skewing their average upwards. May want to check in with the rep to see what lessons learned they might have from March</a:t>
            </a:r>
            <a:endParaRPr/>
          </a:p>
          <a:p>
            <a:pPr marL="628650" lvl="1" indent="-171450" algn="l" rtl="0">
              <a:lnSpc>
                <a:spcPct val="100000"/>
              </a:lnSpc>
              <a:spcBef>
                <a:spcPts val="0"/>
              </a:spcBef>
              <a:spcAft>
                <a:spcPts val="0"/>
              </a:spcAft>
              <a:buClr>
                <a:schemeClr val="dk1"/>
              </a:buClr>
              <a:buSzPts val="1200"/>
              <a:buFont typeface="Arial"/>
              <a:buChar char="•"/>
            </a:pPr>
            <a:r>
              <a:rPr lang="en-US"/>
              <a:t>Sales rep 3 – sales were increasing until March at which point they began to decline again. May need to check in with the rep to see what issues they might be having. </a:t>
            </a:r>
            <a:endParaRPr/>
          </a:p>
        </p:txBody>
      </p:sp>
      <p:sp>
        <p:nvSpPr>
          <p:cNvPr id="377" name="Google Shape;37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16</a:t>
            </a:fld>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talk about how visualizations can be used to explain data to others. </a:t>
            </a:r>
            <a:endParaRPr/>
          </a:p>
          <a:p>
            <a:pPr marL="171450" lvl="0" indent="-171450" algn="l" rtl="0">
              <a:lnSpc>
                <a:spcPct val="100000"/>
              </a:lnSpc>
              <a:spcBef>
                <a:spcPts val="0"/>
              </a:spcBef>
              <a:spcAft>
                <a:spcPts val="0"/>
              </a:spcAft>
              <a:buClr>
                <a:schemeClr val="dk1"/>
              </a:buClr>
              <a:buSzPts val="1200"/>
              <a:buFont typeface="Arial"/>
              <a:buChar char="•"/>
            </a:pPr>
            <a:r>
              <a:rPr lang="en-US" b="1"/>
              <a:t>REFERENCE</a:t>
            </a:r>
            <a:r>
              <a:rPr lang="en-US"/>
              <a:t> the comic and </a:t>
            </a:r>
            <a:r>
              <a:rPr lang="en-US" b="1"/>
              <a:t>NOTE </a:t>
            </a:r>
            <a:r>
              <a:rPr lang="en-US"/>
              <a:t>that a lot of people struggle to present data in the best way possible and that’s why we’re here today. </a:t>
            </a:r>
            <a:endParaRPr/>
          </a:p>
        </p:txBody>
      </p:sp>
      <p:sp>
        <p:nvSpPr>
          <p:cNvPr id="390" name="Google Shape;39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17</a:t>
            </a:fld>
            <a:endParaRPr>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discuss the visualizations used by engineers to try and stop the launch of the Challenger space shuttle.</a:t>
            </a:r>
            <a:endParaRPr/>
          </a:p>
          <a:p>
            <a:pPr marL="171450" lvl="0" indent="-171450" algn="l" rtl="0">
              <a:lnSpc>
                <a:spcPct val="100000"/>
              </a:lnSpc>
              <a:spcBef>
                <a:spcPts val="0"/>
              </a:spcBef>
              <a:spcAft>
                <a:spcPts val="0"/>
              </a:spcAft>
              <a:buClr>
                <a:schemeClr val="dk1"/>
              </a:buClr>
              <a:buSzPts val="1200"/>
              <a:buFont typeface="Arial"/>
              <a:buChar char="•"/>
            </a:pPr>
            <a:r>
              <a:rPr lang="en-US" i="1"/>
              <a:t>Optional class questions:</a:t>
            </a:r>
            <a:endParaRPr/>
          </a:p>
          <a:p>
            <a:pPr marL="628650" lvl="1" indent="-171450" algn="l" rtl="0">
              <a:lnSpc>
                <a:spcPct val="100000"/>
              </a:lnSpc>
              <a:spcBef>
                <a:spcPts val="0"/>
              </a:spcBef>
              <a:spcAft>
                <a:spcPts val="0"/>
              </a:spcAft>
              <a:buClr>
                <a:schemeClr val="dk1"/>
              </a:buClr>
              <a:buSzPts val="1200"/>
              <a:buFont typeface="Arial"/>
              <a:buChar char="•"/>
            </a:pPr>
            <a:r>
              <a:rPr lang="en-US" i="1"/>
              <a:t>What relationship do the charts show?</a:t>
            </a:r>
            <a:endParaRPr/>
          </a:p>
          <a:p>
            <a:pPr marL="628650" lvl="1" indent="-171450" algn="l" rtl="0">
              <a:lnSpc>
                <a:spcPct val="100000"/>
              </a:lnSpc>
              <a:spcBef>
                <a:spcPts val="0"/>
              </a:spcBef>
              <a:spcAft>
                <a:spcPts val="0"/>
              </a:spcAft>
              <a:buClr>
                <a:schemeClr val="dk1"/>
              </a:buClr>
              <a:buSzPts val="1200"/>
              <a:buFont typeface="Arial"/>
              <a:buChar char="•"/>
            </a:pPr>
            <a:r>
              <a:rPr lang="en-US" i="1"/>
              <a:t>Are these charts effective in presenting the relationship between temperature and O-ring damage? Why? </a:t>
            </a:r>
            <a:endParaRPr/>
          </a:p>
        </p:txBody>
      </p:sp>
      <p:sp>
        <p:nvSpPr>
          <p:cNvPr id="399" name="Google Shape;39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18</a:t>
            </a:fld>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discuss the visualizations used by engineers to try and stop the launch of the Challenger space shuttle—how they could be improved and what their impact was.</a:t>
            </a:r>
            <a:endParaRPr/>
          </a:p>
          <a:p>
            <a:pPr marL="171450" lvl="0" indent="-171450" algn="l" rtl="0">
              <a:lnSpc>
                <a:spcPct val="100000"/>
              </a:lnSpc>
              <a:spcBef>
                <a:spcPts val="0"/>
              </a:spcBef>
              <a:spcAft>
                <a:spcPts val="0"/>
              </a:spcAft>
              <a:buClr>
                <a:schemeClr val="dk1"/>
              </a:buClr>
              <a:buSzPts val="1200"/>
              <a:buFont typeface="Arial"/>
              <a:buChar char="•"/>
            </a:pPr>
            <a:r>
              <a:rPr lang="en-US"/>
              <a:t>Additional info: </a:t>
            </a:r>
            <a:r>
              <a:rPr lang="en-US" u="sng">
                <a:solidFill>
                  <a:schemeClr val="hlink"/>
                </a:solidFill>
                <a:hlinkClick r:id="rId3"/>
              </a:rPr>
              <a:t>https://www.asktog.com/books/challengerExerpt.html</a:t>
            </a:r>
            <a:endParaRPr/>
          </a:p>
          <a:p>
            <a:pPr marL="171450" lvl="0" indent="-95250" algn="l" rtl="0">
              <a:lnSpc>
                <a:spcPct val="100000"/>
              </a:lnSpc>
              <a:spcBef>
                <a:spcPts val="0"/>
              </a:spcBef>
              <a:spcAft>
                <a:spcPts val="0"/>
              </a:spcAft>
              <a:buClr>
                <a:schemeClr val="dk1"/>
              </a:buClr>
              <a:buSzPts val="1200"/>
              <a:buFont typeface="Arial"/>
              <a:buNone/>
            </a:pP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410" name="Google Shape;41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19</a:t>
            </a:fld>
            <a:endParaRPr>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a:t>The purpose of this slide is to provide another instance of space-related data visualization.</a:t>
            </a:r>
            <a:endParaRPr/>
          </a:p>
          <a:p>
            <a:pPr marL="457200" marR="0" lvl="0" indent="-228600" algn="l" rtl="0">
              <a:lnSpc>
                <a:spcPct val="100000"/>
              </a:lnSpc>
              <a:spcBef>
                <a:spcPts val="0"/>
              </a:spcBef>
              <a:spcAft>
                <a:spcPts val="0"/>
              </a:spcAft>
              <a:buClr>
                <a:srgbClr val="000000"/>
              </a:buClr>
              <a:buSzPts val="1400"/>
              <a:buFont typeface="Arial"/>
              <a:buChar char="•"/>
            </a:pPr>
            <a:r>
              <a:rPr lang="en-US"/>
              <a:t>Created by information designer Federica Fragapane for BBC Science Focus to visualize the following observation: “</a:t>
            </a:r>
            <a:r>
              <a:rPr lang="en-US" sz="1200" b="0" i="0" u="none" strike="noStrike" cap="none">
                <a:solidFill>
                  <a:schemeClr val="dk1"/>
                </a:solidFill>
                <a:latin typeface="Lato"/>
                <a:ea typeface="Lato"/>
                <a:cs typeface="Lato"/>
                <a:sym typeface="Lato"/>
              </a:rPr>
              <a:t>Space junk has been increasing over the last few decades and collisions could increase if the problem is not kept in check.”</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Lato"/>
                <a:ea typeface="Lato"/>
                <a:cs typeface="Lato"/>
                <a:sym typeface="Lato"/>
              </a:rPr>
              <a:t>“Most of this junk is moving at extremely high speeds – up to seven times the speed of a bullet. At that speed, an object no bigger than a penny could easily destroy a spacecraft. Even more worryingly, a ‘critical mass’ of space junk may be only a few decades away, where one major collision results in an uncontrollable chain reaction, causing untold damage.” -- https://www.sciencefocus.com/space/is-space-junk-a-serious-problem/</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Lato"/>
                <a:ea typeface="Lato"/>
                <a:cs typeface="Lato"/>
                <a:sym typeface="Lato"/>
              </a:rPr>
              <a:t>The visualization problem was how to represent the scale of the space junk problem to a casual reader.</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Lato"/>
                <a:ea typeface="Lato"/>
                <a:cs typeface="Lato"/>
                <a:sym typeface="Lato"/>
              </a:rPr>
              <a:t>Created a complex visualization to represent four parameters: the number of objects in orbit and their mass according to the type of object and their distance from earth.</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Lato"/>
                <a:ea typeface="Lato"/>
                <a:cs typeface="Lato"/>
                <a:sym typeface="Lato"/>
              </a:rPr>
              <a:t>For more information on space junk, see https://www.sciencefocus.com/news/space-junk-we-dont-know-where-over-75-per-cent-of-orbital-debris-actually-came-from/</a:t>
            </a:r>
            <a:endParaRPr/>
          </a:p>
          <a:p>
            <a:pPr marL="457200" lvl="0" indent="-139700" algn="l" rtl="0">
              <a:lnSpc>
                <a:spcPct val="100000"/>
              </a:lnSpc>
              <a:spcBef>
                <a:spcPts val="0"/>
              </a:spcBef>
              <a:spcAft>
                <a:spcPts val="0"/>
              </a:spcAft>
              <a:buSzPts val="1400"/>
              <a:buFont typeface="Arial"/>
              <a:buNone/>
            </a:pPr>
            <a:endParaRPr/>
          </a:p>
        </p:txBody>
      </p:sp>
      <p:sp>
        <p:nvSpPr>
          <p:cNvPr id="421" name="Google Shape;421;p2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Lato"/>
                <a:ea typeface="Lato"/>
                <a:cs typeface="Lato"/>
                <a:sym typeface="Lato"/>
              </a:rPr>
              <a:t>20</a:t>
            </a:fld>
            <a:endParaRPr sz="1200" b="0" i="0" u="none" strike="noStrike" cap="none">
              <a:solidFill>
                <a:schemeClr val="dk1"/>
              </a:solidFill>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a:t>The purpose of this slide is to show the final space junk visualization. </a:t>
            </a:r>
            <a:r>
              <a:rPr lang="en-US" b="1"/>
              <a:t>OPEN</a:t>
            </a:r>
            <a:r>
              <a:rPr lang="en-US" b="0"/>
              <a:t> a larger version here: </a:t>
            </a:r>
            <a:r>
              <a:rPr lang="en-US" sz="1200">
                <a:solidFill>
                  <a:srgbClr val="BFBFBF"/>
                </a:solidFill>
                <a:latin typeface="Lato"/>
                <a:ea typeface="Lato"/>
                <a:cs typeface="Lato"/>
                <a:sym typeface="Lato"/>
              </a:rPr>
              <a:t>https://www.behance.net/gallery/81688575/Space-Junk-BBC-Science-Focus</a:t>
            </a:r>
            <a:endParaRPr/>
          </a:p>
          <a:p>
            <a:pPr marL="457200" lvl="0" indent="-228600" algn="l" rtl="0">
              <a:lnSpc>
                <a:spcPct val="100000"/>
              </a:lnSpc>
              <a:spcBef>
                <a:spcPts val="0"/>
              </a:spcBef>
              <a:spcAft>
                <a:spcPts val="0"/>
              </a:spcAft>
              <a:buSzPts val="1400"/>
              <a:buFont typeface="Arial"/>
              <a:buChar char="•"/>
            </a:pPr>
            <a:r>
              <a:rPr lang="en-US" sz="1200" b="1">
                <a:solidFill>
                  <a:srgbClr val="BFBFBF"/>
                </a:solidFill>
                <a:latin typeface="Lato"/>
                <a:ea typeface="Lato"/>
                <a:cs typeface="Lato"/>
                <a:sym typeface="Lato"/>
              </a:rPr>
              <a:t>EXPLAIN</a:t>
            </a:r>
            <a:r>
              <a:rPr lang="en-US" sz="1200" b="0">
                <a:solidFill>
                  <a:srgbClr val="BFBFBF"/>
                </a:solidFill>
                <a:latin typeface="Lato"/>
                <a:ea typeface="Lato"/>
                <a:cs typeface="Lato"/>
                <a:sym typeface="Lato"/>
              </a:rPr>
              <a:t> how much information this chart contains:</a:t>
            </a:r>
            <a:endParaRPr/>
          </a:p>
          <a:p>
            <a:pPr marL="914400" lvl="1" indent="-228600" algn="l" rtl="0">
              <a:lnSpc>
                <a:spcPct val="100000"/>
              </a:lnSpc>
              <a:spcBef>
                <a:spcPts val="0"/>
              </a:spcBef>
              <a:spcAft>
                <a:spcPts val="0"/>
              </a:spcAft>
              <a:buSzPts val="1400"/>
              <a:buFont typeface="Arial"/>
              <a:buChar char="•"/>
            </a:pPr>
            <a:r>
              <a:rPr lang="en-US" b="0">
                <a:solidFill>
                  <a:srgbClr val="BFBFBF"/>
                </a:solidFill>
                <a:latin typeface="Lato"/>
                <a:ea typeface="Lato"/>
                <a:cs typeface="Lato"/>
                <a:sym typeface="Lato"/>
              </a:rPr>
              <a:t>The y-axis measures distance from Earth, with information about space junk at 8 distances.</a:t>
            </a:r>
            <a:endParaRPr/>
          </a:p>
          <a:p>
            <a:pPr marL="914400" lvl="1" indent="-228600" algn="l" rtl="0">
              <a:lnSpc>
                <a:spcPct val="100000"/>
              </a:lnSpc>
              <a:spcBef>
                <a:spcPts val="0"/>
              </a:spcBef>
              <a:spcAft>
                <a:spcPts val="0"/>
              </a:spcAft>
              <a:buSzPts val="1400"/>
              <a:buFont typeface="Arial"/>
              <a:buChar char="•"/>
            </a:pPr>
            <a:r>
              <a:rPr lang="en-US" b="0">
                <a:solidFill>
                  <a:srgbClr val="BFBFBF"/>
                </a:solidFill>
                <a:latin typeface="Lato"/>
                <a:ea typeface="Lato"/>
                <a:cs typeface="Lato"/>
                <a:sym typeface="Lato"/>
              </a:rPr>
              <a:t>The x-axis represents types of object in orbit, ranging from satellites and rockets to various kinds of debris. Categories are also broken down by intentionality, attempting to represent human responsibility for the scope of the problem.</a:t>
            </a:r>
            <a:endParaRPr/>
          </a:p>
          <a:p>
            <a:pPr marL="914400" lvl="1" indent="-228600" algn="l" rtl="0">
              <a:lnSpc>
                <a:spcPct val="100000"/>
              </a:lnSpc>
              <a:spcBef>
                <a:spcPts val="0"/>
              </a:spcBef>
              <a:spcAft>
                <a:spcPts val="0"/>
              </a:spcAft>
              <a:buSzPts val="1400"/>
              <a:buFont typeface="Arial"/>
              <a:buChar char="•"/>
            </a:pPr>
            <a:r>
              <a:rPr lang="en-US" b="0">
                <a:solidFill>
                  <a:srgbClr val="BFBFBF"/>
                </a:solidFill>
                <a:latin typeface="Lato"/>
                <a:ea typeface="Lato"/>
                <a:cs typeface="Lato"/>
                <a:sym typeface="Lato"/>
              </a:rPr>
              <a:t>The points represent a type of object at a given distance. They vary in size / area based on the number of objects of a certain type at a certain distance.</a:t>
            </a:r>
            <a:endParaRPr/>
          </a:p>
          <a:p>
            <a:pPr marL="914400" lvl="1" indent="-228600" algn="l" rtl="0">
              <a:lnSpc>
                <a:spcPct val="100000"/>
              </a:lnSpc>
              <a:spcBef>
                <a:spcPts val="0"/>
              </a:spcBef>
              <a:spcAft>
                <a:spcPts val="0"/>
              </a:spcAft>
              <a:buSzPts val="1400"/>
              <a:buFont typeface="Arial"/>
              <a:buChar char="•"/>
            </a:pPr>
            <a:r>
              <a:rPr lang="en-US" b="0">
                <a:solidFill>
                  <a:srgbClr val="BFBFBF"/>
                </a:solidFill>
                <a:latin typeface="Lato"/>
                <a:ea typeface="Lato"/>
                <a:cs typeface="Lato"/>
                <a:sym typeface="Lato"/>
              </a:rPr>
              <a:t>The lines connecting the category to each point vary in thickness / density based on the mass in tons of each type of object.</a:t>
            </a:r>
            <a:endParaRPr b="1"/>
          </a:p>
        </p:txBody>
      </p:sp>
      <p:sp>
        <p:nvSpPr>
          <p:cNvPr id="429" name="Google Shape;429;p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recap the section.</a:t>
            </a:r>
            <a:endParaRPr/>
          </a:p>
          <a:p>
            <a:pPr marL="171450" lvl="0" indent="-171450" algn="l" rtl="0">
              <a:lnSpc>
                <a:spcPct val="100000"/>
              </a:lnSpc>
              <a:spcBef>
                <a:spcPts val="0"/>
              </a:spcBef>
              <a:spcAft>
                <a:spcPts val="0"/>
              </a:spcAft>
              <a:buClr>
                <a:schemeClr val="dk1"/>
              </a:buClr>
              <a:buSzPts val="2600"/>
              <a:buFont typeface="Arial"/>
              <a:buChar char="•"/>
            </a:pPr>
            <a:r>
              <a:rPr lang="en-US" sz="2600"/>
              <a:t>Note that data viz can be used to:</a:t>
            </a:r>
            <a:endParaRPr/>
          </a:p>
          <a:p>
            <a:pPr marL="628650" lvl="1" indent="-171450" algn="l" rtl="0">
              <a:lnSpc>
                <a:spcPct val="100000"/>
              </a:lnSpc>
              <a:spcBef>
                <a:spcPts val="0"/>
              </a:spcBef>
              <a:spcAft>
                <a:spcPts val="0"/>
              </a:spcAft>
              <a:buClr>
                <a:schemeClr val="dk1"/>
              </a:buClr>
              <a:buSzPts val="2600"/>
              <a:buFont typeface="Arial"/>
              <a:buChar char="•"/>
            </a:pPr>
            <a:r>
              <a:rPr lang="en-US" sz="2600"/>
              <a:t>communicate relationships between data</a:t>
            </a:r>
            <a:endParaRPr/>
          </a:p>
          <a:p>
            <a:pPr marL="628650" lvl="1" indent="-171450" algn="l" rtl="0">
              <a:lnSpc>
                <a:spcPct val="100000"/>
              </a:lnSpc>
              <a:spcBef>
                <a:spcPts val="0"/>
              </a:spcBef>
              <a:spcAft>
                <a:spcPts val="0"/>
              </a:spcAft>
              <a:buClr>
                <a:schemeClr val="dk1"/>
              </a:buClr>
              <a:buSzPts val="2600"/>
              <a:buFont typeface="Arial"/>
              <a:buChar char="•"/>
            </a:pPr>
            <a:r>
              <a:rPr lang="en-US" sz="2600"/>
              <a:t>study large amounts of data</a:t>
            </a:r>
            <a:endParaRPr/>
          </a:p>
          <a:p>
            <a:pPr marL="628650" lvl="1" indent="-171450" algn="l" rtl="0">
              <a:lnSpc>
                <a:spcPct val="100000"/>
              </a:lnSpc>
              <a:spcBef>
                <a:spcPts val="0"/>
              </a:spcBef>
              <a:spcAft>
                <a:spcPts val="0"/>
              </a:spcAft>
              <a:buClr>
                <a:schemeClr val="dk1"/>
              </a:buClr>
              <a:buSzPts val="2600"/>
              <a:buFont typeface="Arial"/>
              <a:buChar char="•"/>
            </a:pPr>
            <a:r>
              <a:rPr lang="en-US" sz="2600"/>
              <a:t>focus the target audience on areas that require attention</a:t>
            </a:r>
            <a:endParaRPr/>
          </a:p>
          <a:p>
            <a:pPr marL="628650" lvl="1" indent="-171450" algn="l" rtl="0">
              <a:lnSpc>
                <a:spcPct val="100000"/>
              </a:lnSpc>
              <a:spcBef>
                <a:spcPts val="0"/>
              </a:spcBef>
              <a:spcAft>
                <a:spcPts val="0"/>
              </a:spcAft>
              <a:buClr>
                <a:schemeClr val="dk1"/>
              </a:buClr>
              <a:buSzPts val="2600"/>
              <a:buFont typeface="Arial"/>
              <a:buChar char="•"/>
            </a:pPr>
            <a:r>
              <a:rPr lang="en-US" sz="2600"/>
              <a:t>identify trends, patterns, and outliers</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438" name="Google Shape;43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22</a:t>
            </a:fld>
            <a:endParaRPr>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453" name="Google Shape;453;p2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give an overview of what will be covered in this section. </a:t>
            </a:r>
            <a:endParaRPr/>
          </a:p>
        </p:txBody>
      </p:sp>
      <p:sp>
        <p:nvSpPr>
          <p:cNvPr id="461" name="Google Shape;46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25</a:t>
            </a:fld>
            <a:endParaRPr>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Lato"/>
              <a:buChar char="•"/>
            </a:pPr>
            <a:r>
              <a:rPr lang="en-US" b="0"/>
              <a:t>The purpose of this slide is to step back and introduce a definition of data. </a:t>
            </a:r>
            <a:endParaRPr b="0"/>
          </a:p>
          <a:p>
            <a:pPr marL="171450" marR="0" lvl="0" indent="-171450" algn="l" rtl="0">
              <a:lnSpc>
                <a:spcPct val="100000"/>
              </a:lnSpc>
              <a:spcBef>
                <a:spcPts val="0"/>
              </a:spcBef>
              <a:spcAft>
                <a:spcPts val="0"/>
              </a:spcAft>
              <a:buClr>
                <a:schemeClr val="dk1"/>
              </a:buClr>
              <a:buSzPts val="1200"/>
              <a:buFont typeface="Lato"/>
              <a:buChar char="•"/>
            </a:pPr>
            <a:r>
              <a:rPr lang="en-US" b="1"/>
              <a:t>HIGHLIGHT</a:t>
            </a:r>
            <a:r>
              <a:rPr lang="en-US" b="0"/>
              <a:t> the word “factual” and note that data is the most objective way of looking at the way the world is. If correctly collected and analyzed, data cannot be argued with. </a:t>
            </a:r>
            <a:endParaRPr/>
          </a:p>
          <a:p>
            <a:pPr marL="171450" marR="0" lvl="0" indent="-171450" algn="l" rtl="0">
              <a:lnSpc>
                <a:spcPct val="100000"/>
              </a:lnSpc>
              <a:spcBef>
                <a:spcPts val="0"/>
              </a:spcBef>
              <a:spcAft>
                <a:spcPts val="0"/>
              </a:spcAft>
              <a:buClr>
                <a:schemeClr val="dk1"/>
              </a:buClr>
              <a:buSzPts val="1200"/>
              <a:buFont typeface="Lato"/>
              <a:buChar char="•"/>
            </a:pPr>
            <a:r>
              <a:rPr lang="en-US" b="1"/>
              <a:t>HIGHLIGHT</a:t>
            </a:r>
            <a:r>
              <a:rPr lang="en-US" b="0"/>
              <a:t> the word “digital” and note that we will be primarily be talking about data in digital form today. </a:t>
            </a:r>
            <a:endParaRPr/>
          </a:p>
          <a:p>
            <a:pPr marL="0" marR="0" lvl="0" indent="0" algn="l" rtl="0">
              <a:lnSpc>
                <a:spcPct val="100000"/>
              </a:lnSpc>
              <a:spcBef>
                <a:spcPts val="0"/>
              </a:spcBef>
              <a:spcAft>
                <a:spcPts val="0"/>
              </a:spcAft>
              <a:buClr>
                <a:schemeClr val="dk1"/>
              </a:buClr>
              <a:buSzPts val="1200"/>
              <a:buFont typeface="Lato"/>
              <a:buNone/>
            </a:pPr>
            <a:endParaRPr b="0"/>
          </a:p>
          <a:p>
            <a:pPr marL="0" marR="0" lvl="0" indent="0" algn="l" rtl="0">
              <a:lnSpc>
                <a:spcPct val="100000"/>
              </a:lnSpc>
              <a:spcBef>
                <a:spcPts val="0"/>
              </a:spcBef>
              <a:spcAft>
                <a:spcPts val="0"/>
              </a:spcAft>
              <a:buClr>
                <a:schemeClr val="dk1"/>
              </a:buClr>
              <a:buSzPts val="1200"/>
              <a:buFont typeface="Lato"/>
              <a:buNone/>
            </a:pPr>
            <a:r>
              <a:rPr lang="en-US" b="0" i="1"/>
              <a:t>Optional chat question: What types of data do you work with on a regular basis?</a:t>
            </a:r>
            <a:endParaRPr/>
          </a:p>
          <a:p>
            <a:pPr marL="0" marR="0" lvl="0" indent="0" algn="l" rtl="0">
              <a:lnSpc>
                <a:spcPct val="100000"/>
              </a:lnSpc>
              <a:spcBef>
                <a:spcPts val="0"/>
              </a:spcBef>
              <a:spcAft>
                <a:spcPts val="0"/>
              </a:spcAft>
              <a:buClr>
                <a:schemeClr val="dk1"/>
              </a:buClr>
              <a:buSzPts val="1200"/>
              <a:buFont typeface="Lato"/>
              <a:buNone/>
            </a:pPr>
            <a:endParaRPr b="0"/>
          </a:p>
          <a:p>
            <a:pPr marL="0" marR="0" lvl="0" indent="0" algn="l" rtl="0">
              <a:lnSpc>
                <a:spcPct val="100000"/>
              </a:lnSpc>
              <a:spcBef>
                <a:spcPts val="0"/>
              </a:spcBef>
              <a:spcAft>
                <a:spcPts val="0"/>
              </a:spcAft>
              <a:buClr>
                <a:schemeClr val="dk1"/>
              </a:buClr>
              <a:buSzPts val="1200"/>
              <a:buFont typeface="Lato"/>
              <a:buNone/>
            </a:pPr>
            <a:r>
              <a:rPr lang="en-US" b="0"/>
              <a:t>Source: </a:t>
            </a:r>
            <a:r>
              <a:rPr lang="en-US" sz="1200"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https://www.merriam-webster.com/dictionary/data</a:t>
            </a:r>
            <a:endParaRPr sz="1200">
              <a:solidFill>
                <a:schemeClr val="dk1"/>
              </a:solidFill>
              <a:latin typeface="Lato"/>
              <a:ea typeface="Lato"/>
              <a:cs typeface="Lato"/>
              <a:sym typeface="Lato"/>
            </a:endParaRPr>
          </a:p>
          <a:p>
            <a:pPr marL="0" marR="0" lvl="0" indent="0" algn="l" rtl="0">
              <a:lnSpc>
                <a:spcPct val="100000"/>
              </a:lnSpc>
              <a:spcBef>
                <a:spcPts val="0"/>
              </a:spcBef>
              <a:spcAft>
                <a:spcPts val="0"/>
              </a:spcAft>
              <a:buClr>
                <a:schemeClr val="dk1"/>
              </a:buClr>
              <a:buSzPts val="1200"/>
              <a:buFont typeface="Lato"/>
              <a:buNone/>
            </a:pPr>
            <a:endParaRPr b="0"/>
          </a:p>
          <a:p>
            <a:pPr marL="0" lvl="0" indent="0" algn="l" rtl="0">
              <a:lnSpc>
                <a:spcPct val="100000"/>
              </a:lnSpc>
              <a:spcBef>
                <a:spcPts val="0"/>
              </a:spcBef>
              <a:spcAft>
                <a:spcPts val="0"/>
              </a:spcAft>
              <a:buClr>
                <a:schemeClr val="dk1"/>
              </a:buClr>
              <a:buSzPts val="1200"/>
              <a:buFont typeface="Lato"/>
              <a:buNone/>
            </a:pPr>
            <a:endParaRPr/>
          </a:p>
        </p:txBody>
      </p:sp>
      <p:sp>
        <p:nvSpPr>
          <p:cNvPr id="470" name="Google Shape;47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Lato"/>
              <a:buNone/>
            </a:pPr>
            <a:fld id="{00000000-1234-1234-1234-123412341234}" type="slidenum">
              <a:rPr lang="en-US">
                <a:latin typeface="Lato"/>
                <a:ea typeface="Lato"/>
                <a:cs typeface="Lato"/>
                <a:sym typeface="Lato"/>
              </a:rPr>
              <a:t>26</a:t>
            </a:fld>
            <a:endParaRPr>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talk about the differences between qualitative and quantitative data.</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479" name="Google Shape;47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27</a:t>
            </a:fld>
            <a:endParaRPr>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2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talk about the differences between qualitative and quantitative data.</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490" name="Google Shape;490;p2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28</a:t>
            </a:fld>
            <a:endParaRPr>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p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REVIEW</a:t>
            </a:r>
            <a:r>
              <a:rPr lang="en-US"/>
              <a:t> the answers to the questions from the activity: </a:t>
            </a:r>
            <a:endParaRPr/>
          </a:p>
          <a:p>
            <a:pPr marL="685800" lvl="1" indent="-228600" algn="l" rtl="0">
              <a:lnSpc>
                <a:spcPct val="100000"/>
              </a:lnSpc>
              <a:spcBef>
                <a:spcPts val="0"/>
              </a:spcBef>
              <a:spcAft>
                <a:spcPts val="0"/>
              </a:spcAft>
              <a:buClr>
                <a:schemeClr val="dk1"/>
              </a:buClr>
              <a:buSzPts val="1200"/>
              <a:buFont typeface="Lato Light"/>
              <a:buAutoNum type="arabicPeriod"/>
            </a:pPr>
            <a:r>
              <a:rPr lang="en-US"/>
              <a:t>What examples of quantitative data are included in the summary that you read? </a:t>
            </a:r>
            <a:endParaRPr/>
          </a:p>
          <a:p>
            <a:pPr marL="1143000" lvl="2" indent="-228600" algn="l" rtl="0">
              <a:lnSpc>
                <a:spcPct val="100000"/>
              </a:lnSpc>
              <a:spcBef>
                <a:spcPts val="0"/>
              </a:spcBef>
              <a:spcAft>
                <a:spcPts val="0"/>
              </a:spcAft>
              <a:buClr>
                <a:schemeClr val="dk1"/>
              </a:buClr>
              <a:buSzPts val="1200"/>
              <a:buFont typeface="Arial"/>
              <a:buChar char="•"/>
            </a:pPr>
            <a:r>
              <a:rPr lang="en-US"/>
              <a:t>Crude oil prices ($35 bbl, $42 bbl)</a:t>
            </a:r>
            <a:endParaRPr/>
          </a:p>
          <a:p>
            <a:pPr marL="685800" lvl="1" indent="-228600" algn="l" rtl="0">
              <a:lnSpc>
                <a:spcPct val="100000"/>
              </a:lnSpc>
              <a:spcBef>
                <a:spcPts val="0"/>
              </a:spcBef>
              <a:spcAft>
                <a:spcPts val="0"/>
              </a:spcAft>
              <a:buClr>
                <a:schemeClr val="dk1"/>
              </a:buClr>
              <a:buSzPts val="1200"/>
              <a:buFont typeface="Lato Light"/>
              <a:buAutoNum type="arabicPeriod"/>
            </a:pPr>
            <a:r>
              <a:rPr lang="en-US"/>
              <a:t>Do you see any examples of qualitative data in the summary? </a:t>
            </a:r>
            <a:endParaRPr/>
          </a:p>
          <a:p>
            <a:pPr marL="1143000" marR="0" lvl="2" indent="-228600" algn="l" rtl="0">
              <a:lnSpc>
                <a:spcPct val="100000"/>
              </a:lnSpc>
              <a:spcBef>
                <a:spcPts val="0"/>
              </a:spcBef>
              <a:spcAft>
                <a:spcPts val="0"/>
              </a:spcAft>
              <a:buClr>
                <a:schemeClr val="dk1"/>
              </a:buClr>
              <a:buSzPts val="1200"/>
              <a:buFont typeface="Arial"/>
              <a:buChar char="•"/>
            </a:pPr>
            <a:r>
              <a:rPr lang="en-US"/>
              <a:t>Yes, type of commodity – e.g., oil, metal. (Note: these are further broken out in the full text of the document)</a:t>
            </a:r>
            <a:endParaRPr/>
          </a:p>
          <a:p>
            <a:pPr marL="685800" lvl="1" indent="-228600" algn="l" rtl="0">
              <a:lnSpc>
                <a:spcPct val="100000"/>
              </a:lnSpc>
              <a:spcBef>
                <a:spcPts val="0"/>
              </a:spcBef>
              <a:spcAft>
                <a:spcPts val="0"/>
              </a:spcAft>
              <a:buClr>
                <a:schemeClr val="dk1"/>
              </a:buClr>
              <a:buSzPts val="1200"/>
              <a:buFont typeface="Lato Light"/>
              <a:buAutoNum type="arabicPeriod"/>
            </a:pPr>
            <a:r>
              <a:rPr lang="en-US"/>
              <a:t>Do you see examples of continuous data are mentioned in this summary? </a:t>
            </a:r>
            <a:endParaRPr/>
          </a:p>
          <a:p>
            <a:pPr marL="1143000" lvl="2" indent="-228600" algn="l" rtl="0">
              <a:lnSpc>
                <a:spcPct val="100000"/>
              </a:lnSpc>
              <a:spcBef>
                <a:spcPts val="0"/>
              </a:spcBef>
              <a:spcAft>
                <a:spcPts val="0"/>
              </a:spcAft>
              <a:buClr>
                <a:schemeClr val="dk1"/>
              </a:buClr>
              <a:buSzPts val="1200"/>
              <a:buFont typeface="Arial"/>
              <a:buChar char="•"/>
            </a:pPr>
            <a:r>
              <a:rPr lang="en-US"/>
              <a:t>Not really. However, percentages are often treated as continuous, so some might say commodity price changes expressed as a percentage.</a:t>
            </a:r>
            <a:endParaRPr/>
          </a:p>
          <a:p>
            <a:pPr marL="685800" lvl="1" indent="-228600" algn="l" rtl="0">
              <a:lnSpc>
                <a:spcPct val="100000"/>
              </a:lnSpc>
              <a:spcBef>
                <a:spcPts val="0"/>
              </a:spcBef>
              <a:spcAft>
                <a:spcPts val="0"/>
              </a:spcAft>
              <a:buClr>
                <a:schemeClr val="dk1"/>
              </a:buClr>
              <a:buSzPts val="1200"/>
              <a:buFont typeface="Lato Light"/>
              <a:buAutoNum type="arabicPeriod"/>
            </a:pPr>
            <a:r>
              <a:rPr lang="en-US"/>
              <a:t>What types of visualizations might make this summary easier to digest?</a:t>
            </a:r>
            <a:endParaRPr/>
          </a:p>
          <a:p>
            <a:pPr marL="1143000" lvl="2" indent="-228600" algn="l" rtl="0">
              <a:lnSpc>
                <a:spcPct val="100000"/>
              </a:lnSpc>
              <a:spcBef>
                <a:spcPts val="0"/>
              </a:spcBef>
              <a:spcAft>
                <a:spcPts val="0"/>
              </a:spcAft>
              <a:buClr>
                <a:schemeClr val="dk1"/>
              </a:buClr>
              <a:buSzPts val="1200"/>
              <a:buFont typeface="Arial"/>
              <a:buChar char="•"/>
            </a:pPr>
            <a:r>
              <a:rPr lang="en-US"/>
              <a:t>See next slide</a:t>
            </a:r>
            <a:endParaRPr/>
          </a:p>
          <a:p>
            <a:pPr marL="0" lvl="0" indent="0" algn="l" rtl="0">
              <a:lnSpc>
                <a:spcPct val="100000"/>
              </a:lnSpc>
              <a:spcBef>
                <a:spcPts val="0"/>
              </a:spcBef>
              <a:spcAft>
                <a:spcPts val="0"/>
              </a:spcAft>
              <a:buSzPts val="1400"/>
              <a:buNone/>
            </a:pPr>
            <a:endParaRPr/>
          </a:p>
        </p:txBody>
      </p:sp>
      <p:sp>
        <p:nvSpPr>
          <p:cNvPr id="509" name="Google Shape;50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30</a:t>
            </a:fld>
            <a:endParaRPr>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show the actual visualizations that were used in the World Bank’s Outlook document. </a:t>
            </a:r>
            <a:endParaRPr/>
          </a:p>
          <a:p>
            <a:pPr marL="171450" lvl="0" indent="-171450" algn="l" rtl="0">
              <a:lnSpc>
                <a:spcPct val="100000"/>
              </a:lnSpc>
              <a:spcBef>
                <a:spcPts val="0"/>
              </a:spcBef>
              <a:spcAft>
                <a:spcPts val="0"/>
              </a:spcAft>
              <a:buClr>
                <a:schemeClr val="dk1"/>
              </a:buClr>
              <a:buSzPts val="1200"/>
              <a:buFont typeface="Arial"/>
              <a:buChar char="•"/>
            </a:pPr>
            <a:r>
              <a:rPr lang="en-US" b="1"/>
              <a:t>NOTE</a:t>
            </a:r>
            <a:r>
              <a:rPr lang="en-US"/>
              <a:t> that different types of data called for different visualizations. Data that was presented over time used line charts. Categorical data was presented as waterfall charts. </a:t>
            </a:r>
            <a:endParaRPr/>
          </a:p>
          <a:p>
            <a:pPr marL="628650" lvl="1" indent="-95250" algn="l" rtl="0">
              <a:lnSpc>
                <a:spcPct val="100000"/>
              </a:lnSpc>
              <a:spcBef>
                <a:spcPts val="0"/>
              </a:spcBef>
              <a:spcAft>
                <a:spcPts val="0"/>
              </a:spcAft>
              <a:buClr>
                <a:schemeClr val="dk1"/>
              </a:buClr>
              <a:buSzPts val="1200"/>
              <a:buFont typeface="Arial"/>
              <a:buNone/>
            </a:pPr>
            <a:endParaRPr/>
          </a:p>
          <a:p>
            <a:pPr marL="628650" lvl="1" indent="-95250" algn="l" rtl="0">
              <a:lnSpc>
                <a:spcPct val="100000"/>
              </a:lnSpc>
              <a:spcBef>
                <a:spcPts val="0"/>
              </a:spcBef>
              <a:spcAft>
                <a:spcPts val="0"/>
              </a:spcAft>
              <a:buClr>
                <a:schemeClr val="dk1"/>
              </a:buClr>
              <a:buSzPts val="1200"/>
              <a:buFont typeface="Arial"/>
              <a:buNone/>
            </a:pPr>
            <a:endParaRPr/>
          </a:p>
        </p:txBody>
      </p:sp>
      <p:sp>
        <p:nvSpPr>
          <p:cNvPr id="517" name="Google Shape;51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31</a:t>
            </a:fld>
            <a:endParaRPr>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introduce three considerations when you are visualizing data. We go through each in detail in subsequent slides. </a:t>
            </a:r>
            <a:endParaRPr/>
          </a:p>
          <a:p>
            <a:pPr marL="171450" lvl="0" indent="-171450" algn="l" rtl="0">
              <a:lnSpc>
                <a:spcPct val="100000"/>
              </a:lnSpc>
              <a:spcBef>
                <a:spcPts val="0"/>
              </a:spcBef>
              <a:spcAft>
                <a:spcPts val="0"/>
              </a:spcAft>
              <a:buClr>
                <a:schemeClr val="dk1"/>
              </a:buClr>
              <a:buSzPts val="1200"/>
              <a:buFont typeface="Arial"/>
              <a:buChar char="•"/>
            </a:pPr>
            <a:r>
              <a:rPr lang="en-US"/>
              <a:t>REFER back to the World Bank activity noting that the WHO was probably professionals interested in commodity prices, the WHAT was an outlook on the markets, the HOW was a variety of charts based on data type and message. </a:t>
            </a:r>
            <a:endParaRPr/>
          </a:p>
        </p:txBody>
      </p:sp>
      <p:sp>
        <p:nvSpPr>
          <p:cNvPr id="526" name="Google Shape;52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32</a:t>
            </a:fld>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2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discuss why it’s important to determine who you are designing a visualization for.</a:t>
            </a:r>
            <a:endParaRPr/>
          </a:p>
          <a:p>
            <a:pPr marL="171450" marR="0" lvl="0" indent="-171450" algn="l" rtl="0">
              <a:lnSpc>
                <a:spcPct val="100000"/>
              </a:lnSpc>
              <a:spcBef>
                <a:spcPts val="0"/>
              </a:spcBef>
              <a:spcAft>
                <a:spcPts val="0"/>
              </a:spcAft>
              <a:buClr>
                <a:schemeClr val="dk1"/>
              </a:buClr>
              <a:buSzPts val="1200"/>
              <a:buFont typeface="Arial"/>
              <a:buChar char="•"/>
            </a:pPr>
            <a:r>
              <a:rPr lang="en-US"/>
              <a:t>Remember, try not to satisfy everybody. Be specific. </a:t>
            </a:r>
            <a:endParaRPr/>
          </a:p>
          <a:p>
            <a:pPr marL="0" lvl="0" indent="0" algn="l" rtl="0">
              <a:lnSpc>
                <a:spcPct val="100000"/>
              </a:lnSpc>
              <a:spcBef>
                <a:spcPts val="0"/>
              </a:spcBef>
              <a:spcAft>
                <a:spcPts val="0"/>
              </a:spcAft>
              <a:buSzPts val="1400"/>
              <a:buNone/>
            </a:pPr>
            <a:endParaRPr/>
          </a:p>
        </p:txBody>
      </p:sp>
      <p:sp>
        <p:nvSpPr>
          <p:cNvPr id="535" name="Google Shape;535;p2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33</a:t>
            </a:fld>
            <a:endParaRPr>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2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NOTE </a:t>
            </a:r>
            <a:r>
              <a:rPr lang="en-US" b="0"/>
              <a:t>that these are both pyramid charts and </a:t>
            </a:r>
            <a:r>
              <a:rPr lang="en-US" b="1"/>
              <a:t>ASK </a:t>
            </a:r>
            <a:r>
              <a:rPr lang="en-US"/>
              <a:t>the class to think about how the audiences for these two visualizations might differ. </a:t>
            </a:r>
            <a:r>
              <a:rPr lang="en-US" b="1"/>
              <a:t>DISCUSS</a:t>
            </a:r>
            <a:r>
              <a:rPr lang="en-US"/>
              <a:t> that these charts are both fine, but each is better suited for a particular audience. The left may be better in a corporate report or government document. The right might be better in a magazine or public health campaign. </a:t>
            </a:r>
            <a:endParaRPr/>
          </a:p>
        </p:txBody>
      </p:sp>
      <p:sp>
        <p:nvSpPr>
          <p:cNvPr id="543" name="Google Shape;543;p2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34</a:t>
            </a:fld>
            <a:endParaRPr>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2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“what” of data visualization. </a:t>
            </a:r>
            <a:endParaRPr/>
          </a:p>
        </p:txBody>
      </p:sp>
      <p:sp>
        <p:nvSpPr>
          <p:cNvPr id="555" name="Google Shape;555;p2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35</a:t>
            </a:fld>
            <a:endParaRPr>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2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Lato"/>
              <a:buChar char="•"/>
            </a:pPr>
            <a:r>
              <a:rPr lang="en-US"/>
              <a:t>POLLING QUESTION #3</a:t>
            </a:r>
            <a:endParaRPr/>
          </a:p>
          <a:p>
            <a:pPr marL="171450" lvl="0" indent="-171450" algn="l" rtl="0">
              <a:lnSpc>
                <a:spcPct val="100000"/>
              </a:lnSpc>
              <a:spcBef>
                <a:spcPts val="0"/>
              </a:spcBef>
              <a:spcAft>
                <a:spcPts val="0"/>
              </a:spcAft>
              <a:buClr>
                <a:schemeClr val="dk1"/>
              </a:buClr>
              <a:buSzPts val="1200"/>
              <a:buFont typeface="Lato"/>
              <a:buChar char="•"/>
            </a:pPr>
            <a:r>
              <a:rPr lang="en-US"/>
              <a:t>The purpose of this slide &amp; the polling question is to share a visualization that does a good job of making its message clear. </a:t>
            </a:r>
            <a:endParaRPr/>
          </a:p>
        </p:txBody>
      </p:sp>
      <p:sp>
        <p:nvSpPr>
          <p:cNvPr id="563" name="Google Shape;563;p2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Lato"/>
                <a:ea typeface="Lato"/>
                <a:cs typeface="Lato"/>
                <a:sym typeface="Lato"/>
              </a:rPr>
              <a:t>36</a:t>
            </a:fld>
            <a:endParaRPr sz="1200" b="0" i="0" u="none" strike="noStrike" cap="none">
              <a:solidFill>
                <a:schemeClr val="dk1"/>
              </a:solidFill>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2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concept that there are different ways to visualize data and it’s up to you to determine how to do it. </a:t>
            </a:r>
            <a:endParaRPr/>
          </a:p>
          <a:p>
            <a:pPr marL="0" lvl="0" indent="0" algn="l" rtl="0">
              <a:lnSpc>
                <a:spcPct val="100000"/>
              </a:lnSpc>
              <a:spcBef>
                <a:spcPts val="0"/>
              </a:spcBef>
              <a:spcAft>
                <a:spcPts val="0"/>
              </a:spcAft>
              <a:buSzPts val="1400"/>
              <a:buNone/>
            </a:pPr>
            <a:endParaRPr/>
          </a:p>
        </p:txBody>
      </p:sp>
      <p:sp>
        <p:nvSpPr>
          <p:cNvPr id="573" name="Google Shape;573;p2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37</a:t>
            </a:fld>
            <a:endParaRPr>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Lato"/>
              <a:buChar char="•"/>
            </a:pPr>
            <a:r>
              <a:rPr lang="en-US"/>
              <a:t>POLLING QUESTION #3</a:t>
            </a:r>
            <a:endParaRPr/>
          </a:p>
          <a:p>
            <a:pPr marL="171450" lvl="0" indent="-171450" algn="l" rtl="0">
              <a:lnSpc>
                <a:spcPct val="100000"/>
              </a:lnSpc>
              <a:spcBef>
                <a:spcPts val="0"/>
              </a:spcBef>
              <a:spcAft>
                <a:spcPts val="0"/>
              </a:spcAft>
              <a:buClr>
                <a:schemeClr val="dk1"/>
              </a:buClr>
              <a:buSzPts val="1200"/>
              <a:buFont typeface="Lato"/>
              <a:buChar char="•"/>
            </a:pPr>
            <a:r>
              <a:rPr lang="en-US"/>
              <a:t>The purpose of this slide &amp; the polling question is to share a visualization that does a good job of making its message clear. </a:t>
            </a:r>
            <a:endParaRPr/>
          </a:p>
        </p:txBody>
      </p:sp>
      <p:sp>
        <p:nvSpPr>
          <p:cNvPr id="581" name="Google Shape;581;p2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Lato"/>
                <a:ea typeface="Lato"/>
                <a:cs typeface="Lato"/>
                <a:sym typeface="Lato"/>
              </a:rPr>
              <a:t>38</a:t>
            </a:fld>
            <a:endParaRPr sz="1200" b="0" i="0" u="none" strike="noStrike" cap="none">
              <a:solidFill>
                <a:schemeClr val="dk1"/>
              </a:solidFill>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2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say that no one tool is better than the others—which one you should use depends on your specific needs. </a:t>
            </a:r>
            <a:endParaRPr/>
          </a:p>
          <a:p>
            <a:pPr marL="171450" lvl="0" indent="-171450" algn="l" rtl="0">
              <a:lnSpc>
                <a:spcPct val="100000"/>
              </a:lnSpc>
              <a:spcBef>
                <a:spcPts val="0"/>
              </a:spcBef>
              <a:spcAft>
                <a:spcPts val="0"/>
              </a:spcAft>
              <a:buClr>
                <a:schemeClr val="dk1"/>
              </a:buClr>
              <a:buSzPts val="1200"/>
              <a:buFont typeface="Arial"/>
              <a:buChar char="•"/>
            </a:pPr>
            <a:r>
              <a:rPr lang="en-US"/>
              <a:t>Time permitting, you may talk about the pros and cons of the following tools for visualization:</a:t>
            </a:r>
            <a:endParaRPr/>
          </a:p>
          <a:p>
            <a:pPr marL="628650" lvl="1" indent="-171450" algn="l" rtl="0">
              <a:lnSpc>
                <a:spcPct val="100000"/>
              </a:lnSpc>
              <a:spcBef>
                <a:spcPts val="0"/>
              </a:spcBef>
              <a:spcAft>
                <a:spcPts val="0"/>
              </a:spcAft>
              <a:buClr>
                <a:schemeClr val="dk1"/>
              </a:buClr>
              <a:buSzPts val="1200"/>
              <a:buFont typeface="Arial"/>
              <a:buChar char="•"/>
            </a:pPr>
            <a:r>
              <a:rPr lang="en-US"/>
              <a:t>Microsoft Excel</a:t>
            </a:r>
            <a:endParaRPr/>
          </a:p>
          <a:p>
            <a:pPr marL="628650" lvl="1" indent="-171450" algn="l" rtl="0">
              <a:lnSpc>
                <a:spcPct val="100000"/>
              </a:lnSpc>
              <a:spcBef>
                <a:spcPts val="0"/>
              </a:spcBef>
              <a:spcAft>
                <a:spcPts val="0"/>
              </a:spcAft>
              <a:buClr>
                <a:schemeClr val="dk1"/>
              </a:buClr>
              <a:buSzPts val="1200"/>
              <a:buFont typeface="Arial"/>
              <a:buChar char="•"/>
            </a:pPr>
            <a:r>
              <a:rPr lang="en-US"/>
              <a:t>Google Charts</a:t>
            </a:r>
            <a:endParaRPr/>
          </a:p>
          <a:p>
            <a:pPr marL="628650" lvl="1" indent="-171450" algn="l" rtl="0">
              <a:lnSpc>
                <a:spcPct val="100000"/>
              </a:lnSpc>
              <a:spcBef>
                <a:spcPts val="0"/>
              </a:spcBef>
              <a:spcAft>
                <a:spcPts val="0"/>
              </a:spcAft>
              <a:buClr>
                <a:schemeClr val="dk1"/>
              </a:buClr>
              <a:buSzPts val="1200"/>
              <a:buFont typeface="Arial"/>
              <a:buChar char="•"/>
            </a:pPr>
            <a:r>
              <a:rPr lang="en-US"/>
              <a:t>Tableau</a:t>
            </a:r>
            <a:endParaRPr/>
          </a:p>
          <a:p>
            <a:pPr marL="628650" lvl="1" indent="-171450" algn="l" rtl="0">
              <a:lnSpc>
                <a:spcPct val="100000"/>
              </a:lnSpc>
              <a:spcBef>
                <a:spcPts val="0"/>
              </a:spcBef>
              <a:spcAft>
                <a:spcPts val="0"/>
              </a:spcAft>
              <a:buClr>
                <a:schemeClr val="dk1"/>
              </a:buClr>
              <a:buSzPts val="1200"/>
              <a:buFont typeface="Arial"/>
              <a:buChar char="•"/>
            </a:pPr>
            <a:r>
              <a:rPr lang="en-US"/>
              <a:t>Power BI</a:t>
            </a:r>
            <a:endParaRPr/>
          </a:p>
          <a:p>
            <a:pPr marL="628650" lvl="1" indent="-171450" algn="l" rtl="0">
              <a:lnSpc>
                <a:spcPct val="100000"/>
              </a:lnSpc>
              <a:spcBef>
                <a:spcPts val="0"/>
              </a:spcBef>
              <a:spcAft>
                <a:spcPts val="0"/>
              </a:spcAft>
              <a:buClr>
                <a:schemeClr val="dk1"/>
              </a:buClr>
              <a:buSzPts val="1200"/>
              <a:buFont typeface="Arial"/>
              <a:buChar char="•"/>
            </a:pPr>
            <a:r>
              <a:rPr lang="en-US"/>
              <a:t>Python</a:t>
            </a:r>
            <a:endParaRPr/>
          </a:p>
          <a:p>
            <a:pPr marL="628650" lvl="1" indent="-171450" algn="l" rtl="0">
              <a:lnSpc>
                <a:spcPct val="100000"/>
              </a:lnSpc>
              <a:spcBef>
                <a:spcPts val="0"/>
              </a:spcBef>
              <a:spcAft>
                <a:spcPts val="0"/>
              </a:spcAft>
              <a:buClr>
                <a:schemeClr val="dk1"/>
              </a:buClr>
              <a:buSzPts val="1200"/>
              <a:buFont typeface="Arial"/>
              <a:buChar char="•"/>
            </a:pPr>
            <a:r>
              <a:rPr lang="en-US"/>
              <a:t>R and R Studio</a:t>
            </a:r>
            <a:endParaRPr/>
          </a:p>
        </p:txBody>
      </p:sp>
      <p:sp>
        <p:nvSpPr>
          <p:cNvPr id="592" name="Google Shape;592;p2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39</a:t>
            </a:fld>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say that no one tool is better than the others—which one you should use depends on your specific needs. </a:t>
            </a:r>
            <a:endParaRPr/>
          </a:p>
          <a:p>
            <a:pPr marL="171450" lvl="0" indent="-171450" algn="l" rtl="0">
              <a:lnSpc>
                <a:spcPct val="100000"/>
              </a:lnSpc>
              <a:spcBef>
                <a:spcPts val="0"/>
              </a:spcBef>
              <a:spcAft>
                <a:spcPts val="0"/>
              </a:spcAft>
              <a:buClr>
                <a:schemeClr val="dk1"/>
              </a:buClr>
              <a:buSzPts val="1200"/>
              <a:buFont typeface="Arial"/>
              <a:buChar char="•"/>
            </a:pPr>
            <a:r>
              <a:rPr lang="en-US"/>
              <a:t>Time permitting, you may talk about the pros and cons of the following tools for visualization:</a:t>
            </a:r>
            <a:endParaRPr/>
          </a:p>
          <a:p>
            <a:pPr marL="628650" lvl="1" indent="-171450" algn="l" rtl="0">
              <a:lnSpc>
                <a:spcPct val="100000"/>
              </a:lnSpc>
              <a:spcBef>
                <a:spcPts val="0"/>
              </a:spcBef>
              <a:spcAft>
                <a:spcPts val="0"/>
              </a:spcAft>
              <a:buClr>
                <a:schemeClr val="dk1"/>
              </a:buClr>
              <a:buSzPts val="1200"/>
              <a:buFont typeface="Arial"/>
              <a:buChar char="•"/>
            </a:pPr>
            <a:r>
              <a:rPr lang="en-US"/>
              <a:t>Microsoft Excel</a:t>
            </a:r>
            <a:endParaRPr/>
          </a:p>
          <a:p>
            <a:pPr marL="628650" lvl="1" indent="-171450" algn="l" rtl="0">
              <a:lnSpc>
                <a:spcPct val="100000"/>
              </a:lnSpc>
              <a:spcBef>
                <a:spcPts val="0"/>
              </a:spcBef>
              <a:spcAft>
                <a:spcPts val="0"/>
              </a:spcAft>
              <a:buClr>
                <a:schemeClr val="dk1"/>
              </a:buClr>
              <a:buSzPts val="1200"/>
              <a:buFont typeface="Arial"/>
              <a:buChar char="•"/>
            </a:pPr>
            <a:r>
              <a:rPr lang="en-US"/>
              <a:t>Google Charts</a:t>
            </a:r>
            <a:endParaRPr/>
          </a:p>
          <a:p>
            <a:pPr marL="628650" lvl="1" indent="-171450" algn="l" rtl="0">
              <a:lnSpc>
                <a:spcPct val="100000"/>
              </a:lnSpc>
              <a:spcBef>
                <a:spcPts val="0"/>
              </a:spcBef>
              <a:spcAft>
                <a:spcPts val="0"/>
              </a:spcAft>
              <a:buClr>
                <a:schemeClr val="dk1"/>
              </a:buClr>
              <a:buSzPts val="1200"/>
              <a:buFont typeface="Arial"/>
              <a:buChar char="•"/>
            </a:pPr>
            <a:r>
              <a:rPr lang="en-US"/>
              <a:t>Tableau</a:t>
            </a:r>
            <a:endParaRPr/>
          </a:p>
          <a:p>
            <a:pPr marL="628650" lvl="1" indent="-171450" algn="l" rtl="0">
              <a:lnSpc>
                <a:spcPct val="100000"/>
              </a:lnSpc>
              <a:spcBef>
                <a:spcPts val="0"/>
              </a:spcBef>
              <a:spcAft>
                <a:spcPts val="0"/>
              </a:spcAft>
              <a:buClr>
                <a:schemeClr val="dk1"/>
              </a:buClr>
              <a:buSzPts val="1200"/>
              <a:buFont typeface="Arial"/>
              <a:buChar char="•"/>
            </a:pPr>
            <a:r>
              <a:rPr lang="en-US"/>
              <a:t>Power BI</a:t>
            </a:r>
            <a:endParaRPr/>
          </a:p>
          <a:p>
            <a:pPr marL="628650" lvl="1" indent="-171450" algn="l" rtl="0">
              <a:lnSpc>
                <a:spcPct val="100000"/>
              </a:lnSpc>
              <a:spcBef>
                <a:spcPts val="0"/>
              </a:spcBef>
              <a:spcAft>
                <a:spcPts val="0"/>
              </a:spcAft>
              <a:buClr>
                <a:schemeClr val="dk1"/>
              </a:buClr>
              <a:buSzPts val="1200"/>
              <a:buFont typeface="Arial"/>
              <a:buChar char="•"/>
            </a:pPr>
            <a:r>
              <a:rPr lang="en-US"/>
              <a:t>Python</a:t>
            </a:r>
            <a:endParaRPr/>
          </a:p>
          <a:p>
            <a:pPr marL="628650" lvl="1" indent="-171450" algn="l" rtl="0">
              <a:lnSpc>
                <a:spcPct val="100000"/>
              </a:lnSpc>
              <a:spcBef>
                <a:spcPts val="0"/>
              </a:spcBef>
              <a:spcAft>
                <a:spcPts val="0"/>
              </a:spcAft>
              <a:buClr>
                <a:schemeClr val="dk1"/>
              </a:buClr>
              <a:buSzPts val="1200"/>
              <a:buFont typeface="Arial"/>
              <a:buChar char="•"/>
            </a:pPr>
            <a:r>
              <a:rPr lang="en-US"/>
              <a:t>R and R Studio</a:t>
            </a:r>
            <a:endParaRPr/>
          </a:p>
        </p:txBody>
      </p:sp>
      <p:sp>
        <p:nvSpPr>
          <p:cNvPr id="600" name="Google Shape;600;p2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40</a:t>
            </a:fld>
            <a:endParaRPr>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give a brief overview of Microsoft Excel’s visualization capabilities. </a:t>
            </a:r>
            <a:endParaRPr/>
          </a:p>
        </p:txBody>
      </p:sp>
      <p:sp>
        <p:nvSpPr>
          <p:cNvPr id="609" name="Google Shape;60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brief overview of Google Charts.</a:t>
            </a:r>
            <a:endParaRPr/>
          </a:p>
          <a:p>
            <a:pPr marL="0" lvl="0" indent="0" algn="l" rtl="0">
              <a:lnSpc>
                <a:spcPct val="100000"/>
              </a:lnSpc>
              <a:spcBef>
                <a:spcPts val="0"/>
              </a:spcBef>
              <a:spcAft>
                <a:spcPts val="0"/>
              </a:spcAft>
              <a:buSzPts val="1400"/>
              <a:buNone/>
            </a:pPr>
            <a:endParaRPr/>
          </a:p>
        </p:txBody>
      </p:sp>
      <p:sp>
        <p:nvSpPr>
          <p:cNvPr id="618" name="Google Shape;61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brief overview of Tableau.</a:t>
            </a:r>
            <a:endParaRPr/>
          </a:p>
          <a:p>
            <a:pPr marL="0" lvl="0" indent="0" algn="l" rtl="0">
              <a:lnSpc>
                <a:spcPct val="100000"/>
              </a:lnSpc>
              <a:spcBef>
                <a:spcPts val="0"/>
              </a:spcBef>
              <a:spcAft>
                <a:spcPts val="0"/>
              </a:spcAft>
              <a:buSzPts val="1400"/>
              <a:buNone/>
            </a:pPr>
            <a:endParaRPr/>
          </a:p>
        </p:txBody>
      </p:sp>
      <p:sp>
        <p:nvSpPr>
          <p:cNvPr id="627" name="Google Shape;62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brief overview of RStudio’s visualization capabilities. </a:t>
            </a:r>
            <a:endParaRPr/>
          </a:p>
          <a:p>
            <a:pPr marL="0" lvl="0" indent="0" algn="l" rtl="0">
              <a:lnSpc>
                <a:spcPct val="100000"/>
              </a:lnSpc>
              <a:spcBef>
                <a:spcPts val="0"/>
              </a:spcBef>
              <a:spcAft>
                <a:spcPts val="0"/>
              </a:spcAft>
              <a:buSzPts val="1400"/>
              <a:buNone/>
            </a:pPr>
            <a:endParaRPr/>
          </a:p>
        </p:txBody>
      </p:sp>
      <p:sp>
        <p:nvSpPr>
          <p:cNvPr id="636" name="Google Shape;63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brief overview of Python’s visualization capabilities. </a:t>
            </a:r>
            <a:endParaRPr/>
          </a:p>
          <a:p>
            <a:pPr marL="0" lvl="0" indent="0" algn="l" rtl="0">
              <a:lnSpc>
                <a:spcPct val="100000"/>
              </a:lnSpc>
              <a:spcBef>
                <a:spcPts val="0"/>
              </a:spcBef>
              <a:spcAft>
                <a:spcPts val="0"/>
              </a:spcAft>
              <a:buSzPts val="1400"/>
              <a:buNone/>
            </a:pPr>
            <a:endParaRPr/>
          </a:p>
        </p:txBody>
      </p:sp>
      <p:sp>
        <p:nvSpPr>
          <p:cNvPr id="645" name="Google Shape;645;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give a brief overview of Power BI</a:t>
            </a:r>
            <a:endParaRPr/>
          </a:p>
          <a:p>
            <a:pPr marL="0" lvl="0" indent="0" algn="l" rtl="0">
              <a:lnSpc>
                <a:spcPct val="100000"/>
              </a:lnSpc>
              <a:spcBef>
                <a:spcPts val="0"/>
              </a:spcBef>
              <a:spcAft>
                <a:spcPts val="0"/>
              </a:spcAft>
              <a:buSzPts val="1400"/>
              <a:buNone/>
            </a:pPr>
            <a:endParaRPr/>
          </a:p>
        </p:txBody>
      </p:sp>
      <p:sp>
        <p:nvSpPr>
          <p:cNvPr id="655" name="Google Shape;65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discuss that there are other tools out there that can be used to create infographics. </a:t>
            </a:r>
            <a:endParaRPr/>
          </a:p>
        </p:txBody>
      </p:sp>
      <p:sp>
        <p:nvSpPr>
          <p:cNvPr id="664" name="Google Shape;66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2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discuss that there are other tools out there that can be used to create infographics. </a:t>
            </a:r>
            <a:endParaRPr/>
          </a:p>
        </p:txBody>
      </p:sp>
      <p:sp>
        <p:nvSpPr>
          <p:cNvPr id="674" name="Google Shape;674;p2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2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say that no one tool is better than the others—which one you should use depends on your specific needs. </a:t>
            </a:r>
            <a:endParaRPr/>
          </a:p>
        </p:txBody>
      </p:sp>
      <p:sp>
        <p:nvSpPr>
          <p:cNvPr id="686" name="Google Shape;686;p2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recap the section.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695" name="Google Shape;69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50</a:t>
            </a:fld>
            <a:endParaRPr>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2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705" name="Google Shape;705;p2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6d8d543c69_4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26d8d543c69_4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introduce the section, which is designed to ensure that folks have the vocabulary needed for the rest of the course. The elements listed will each be covered in their own slides. </a:t>
            </a:r>
            <a:endParaRPr sz="1100">
              <a:latin typeface="Arial"/>
              <a:ea typeface="Arial"/>
              <a:cs typeface="Arial"/>
              <a:sym typeface="Arial"/>
            </a:endParaRPr>
          </a:p>
        </p:txBody>
      </p:sp>
      <p:sp>
        <p:nvSpPr>
          <p:cNvPr id="713" name="Google Shape;713;g26d8d543c69_4_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52</a:t>
            </a:fld>
            <a:endParaRPr>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6d8d543c69_4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26d8d543c69_4_5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chart titles. </a:t>
            </a:r>
            <a:endParaRPr sz="1100" i="1">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i="1">
                <a:latin typeface="Arial"/>
                <a:ea typeface="Arial"/>
                <a:cs typeface="Arial"/>
                <a:sym typeface="Arial"/>
              </a:rPr>
              <a:t>Optional chat question: Does every visualization need a title? ANSWER: It’s a good practice, but there’s always exceptions.</a:t>
            </a:r>
            <a:endParaRPr sz="1100">
              <a:latin typeface="Arial"/>
              <a:ea typeface="Arial"/>
              <a:cs typeface="Arial"/>
              <a:sym typeface="Arial"/>
            </a:endParaRPr>
          </a:p>
          <a:p>
            <a:pPr marL="457200" marR="0" lvl="0" indent="0" algn="l" rtl="0">
              <a:lnSpc>
                <a:spcPct val="100000"/>
              </a:lnSpc>
              <a:spcBef>
                <a:spcPts val="0"/>
              </a:spcBef>
              <a:spcAft>
                <a:spcPts val="0"/>
              </a:spcAft>
              <a:buNone/>
            </a:pP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clustered column chart about basic annual expenses for pet owners.</a:t>
            </a: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i="1">
                <a:latin typeface="Arial"/>
                <a:ea typeface="Arial"/>
                <a:cs typeface="Arial"/>
                <a:sym typeface="Arial"/>
              </a:rPr>
              <a:t>Optional chat question: Do you like this title? ANSWER: Not for a standalone visualization, but it might work if it appears in context of a larger report.</a:t>
            </a:r>
            <a:endParaRPr sz="1100">
              <a:latin typeface="Arial"/>
              <a:ea typeface="Arial"/>
              <a:cs typeface="Arial"/>
              <a:sym typeface="Arial"/>
            </a:endParaRPr>
          </a:p>
          <a:p>
            <a:pPr marL="171450" lvl="0" indent="-95250" algn="l" rtl="0">
              <a:lnSpc>
                <a:spcPct val="100000"/>
              </a:lnSpc>
              <a:spcBef>
                <a:spcPts val="0"/>
              </a:spcBef>
              <a:spcAft>
                <a:spcPts val="0"/>
              </a:spcAft>
              <a:buClr>
                <a:schemeClr val="dk1"/>
              </a:buClr>
              <a:buSzPts val="1200"/>
              <a:buFont typeface="Arial"/>
              <a:buNone/>
            </a:pPr>
            <a:endParaRPr i="1"/>
          </a:p>
        </p:txBody>
      </p:sp>
      <p:sp>
        <p:nvSpPr>
          <p:cNvPr id="723" name="Google Shape;723;g26d8d543c69_4_5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53</a:t>
            </a:fld>
            <a:endParaRPr>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6d8d543c69_4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g26d8d543c69_4_5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the “Y” axis</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clustered column chart</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i="1">
                <a:latin typeface="Arial"/>
                <a:ea typeface="Arial"/>
                <a:cs typeface="Arial"/>
                <a:sym typeface="Arial"/>
              </a:rPr>
              <a:t>Optional chat question: What types of charts would have a horizontal Y chart? ANSWER: bar charts</a:t>
            </a:r>
            <a:endParaRPr sz="1100">
              <a:latin typeface="Arial"/>
              <a:ea typeface="Arial"/>
              <a:cs typeface="Arial"/>
              <a:sym typeface="Arial"/>
            </a:endParaRPr>
          </a:p>
        </p:txBody>
      </p:sp>
      <p:sp>
        <p:nvSpPr>
          <p:cNvPr id="734" name="Google Shape;734;g26d8d543c69_4_5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54</a:t>
            </a:fld>
            <a:endParaRPr>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6d8d543c69_4_5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26d8d543c69_4_5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the “X” axis</a:t>
            </a: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clustered column chart.</a:t>
            </a: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i="1">
                <a:latin typeface="Arial"/>
                <a:ea typeface="Arial"/>
                <a:cs typeface="Arial"/>
                <a:sym typeface="Arial"/>
              </a:rPr>
              <a:t>Optional chat question: What type of visuals do not have axes? ANSWER: pie chart, maps</a:t>
            </a:r>
            <a:endParaRPr sz="1100">
              <a:latin typeface="Arial"/>
              <a:ea typeface="Arial"/>
              <a:cs typeface="Arial"/>
              <a:sym typeface="Arial"/>
            </a:endParaRPr>
          </a:p>
        </p:txBody>
      </p:sp>
      <p:sp>
        <p:nvSpPr>
          <p:cNvPr id="745" name="Google Shape;745;g26d8d543c69_4_5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55</a:t>
            </a:fld>
            <a:endParaRPr>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6d8d543c69_4_5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26d8d543c69_4_5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axis titles and labels</a:t>
            </a: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clustered column chart</a:t>
            </a: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i="1">
                <a:latin typeface="Arial"/>
                <a:ea typeface="Arial"/>
                <a:cs typeface="Arial"/>
                <a:sym typeface="Arial"/>
              </a:rPr>
              <a:t>Optional chat question: Do you think an axis title is necessary on the X axis in this example? ANSWER: Probably not since the currency  are fairly obvious</a:t>
            </a:r>
            <a:endParaRPr sz="1100">
              <a:latin typeface="Arial"/>
              <a:ea typeface="Arial"/>
              <a:cs typeface="Arial"/>
              <a:sym typeface="Arial"/>
            </a:endParaRPr>
          </a:p>
        </p:txBody>
      </p:sp>
      <p:sp>
        <p:nvSpPr>
          <p:cNvPr id="756" name="Google Shape;756;g26d8d543c69_4_5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56</a:t>
            </a:fld>
            <a:endParaRPr>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6d8d543c69_4_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26d8d543c69_4_5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gridlines. </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clustered column chart</a:t>
            </a:r>
            <a:endParaRPr sz="1100">
              <a:latin typeface="Arial"/>
              <a:ea typeface="Arial"/>
              <a:cs typeface="Arial"/>
              <a:sym typeface="Arial"/>
            </a:endParaRPr>
          </a:p>
        </p:txBody>
      </p:sp>
      <p:sp>
        <p:nvSpPr>
          <p:cNvPr id="768" name="Google Shape;768;g26d8d543c69_4_5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57</a:t>
            </a:fld>
            <a:endParaRPr>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6d8d543c69_4_5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g26d8d543c69_4_5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data series.</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line chart</a:t>
            </a:r>
            <a:endParaRPr sz="1100">
              <a:latin typeface="Arial"/>
              <a:ea typeface="Arial"/>
              <a:cs typeface="Arial"/>
              <a:sym typeface="Arial"/>
            </a:endParaRPr>
          </a:p>
        </p:txBody>
      </p:sp>
      <p:sp>
        <p:nvSpPr>
          <p:cNvPr id="779" name="Google Shape;779;g26d8d543c69_4_5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58</a:t>
            </a:fld>
            <a:endParaRPr>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6d8d543c69_4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26d8d543c69_4_5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legends</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line chart</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i="1">
                <a:latin typeface="Arial"/>
                <a:ea typeface="Arial"/>
                <a:cs typeface="Arial"/>
                <a:sym typeface="Arial"/>
              </a:rPr>
              <a:t>Optional chat question: What do you think about this legend? Is it necessary? Could it be better?</a:t>
            </a:r>
            <a:endParaRPr sz="1100">
              <a:latin typeface="Arial"/>
              <a:ea typeface="Arial"/>
              <a:cs typeface="Arial"/>
              <a:sym typeface="Arial"/>
            </a:endParaRPr>
          </a:p>
        </p:txBody>
      </p:sp>
      <p:sp>
        <p:nvSpPr>
          <p:cNvPr id="790" name="Google Shape;790;g26d8d543c69_4_5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59</a:t>
            </a:fld>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2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Lato"/>
              <a:buChar char="•"/>
            </a:pPr>
            <a:r>
              <a:rPr lang="en-US"/>
              <a:t>The purpose of this slide is to introduce the agenda for the course. </a:t>
            </a:r>
            <a:endParaRPr/>
          </a:p>
          <a:p>
            <a:pPr marL="171450" lvl="0" indent="-171450" algn="l" rtl="0">
              <a:lnSpc>
                <a:spcPct val="100000"/>
              </a:lnSpc>
              <a:spcBef>
                <a:spcPts val="0"/>
              </a:spcBef>
              <a:spcAft>
                <a:spcPts val="0"/>
              </a:spcAft>
              <a:buSzPts val="1400"/>
              <a:buFont typeface="Lato"/>
              <a:buChar char="•"/>
            </a:pPr>
            <a:r>
              <a:rPr lang="en-US"/>
              <a:t>Note that there are several things organizations need to become more data driven: good data, resources, an enabling culture, and knowledge</a:t>
            </a:r>
            <a:endParaRPr/>
          </a:p>
          <a:p>
            <a:pPr marL="628650" lvl="1" indent="-171450" algn="l" rtl="0">
              <a:lnSpc>
                <a:spcPct val="100000"/>
              </a:lnSpc>
              <a:spcBef>
                <a:spcPts val="0"/>
              </a:spcBef>
              <a:spcAft>
                <a:spcPts val="0"/>
              </a:spcAft>
              <a:buSzPts val="1400"/>
              <a:buFont typeface="Lato"/>
              <a:buChar char="•"/>
            </a:pPr>
            <a:r>
              <a:rPr lang="en-US"/>
              <a:t>Day 1 gives and overview and covers data + resources</a:t>
            </a:r>
            <a:endParaRPr/>
          </a:p>
          <a:p>
            <a:pPr marL="628650" lvl="1" indent="-171450" algn="l" rtl="0">
              <a:lnSpc>
                <a:spcPct val="100000"/>
              </a:lnSpc>
              <a:spcBef>
                <a:spcPts val="0"/>
              </a:spcBef>
              <a:spcAft>
                <a:spcPts val="0"/>
              </a:spcAft>
              <a:buSzPts val="1400"/>
              <a:buFont typeface="Lato"/>
              <a:buChar char="•"/>
            </a:pPr>
            <a:r>
              <a:rPr lang="en-US"/>
              <a:t>Day 2 covers the enabling environment and begins a midpoint group project about leveraging data in the workplace</a:t>
            </a:r>
            <a:endParaRPr/>
          </a:p>
          <a:p>
            <a:pPr marL="628650" lvl="1" indent="-171450" algn="l" rtl="0">
              <a:lnSpc>
                <a:spcPct val="100000"/>
              </a:lnSpc>
              <a:spcBef>
                <a:spcPts val="0"/>
              </a:spcBef>
              <a:spcAft>
                <a:spcPts val="0"/>
              </a:spcAft>
              <a:buSzPts val="1400"/>
              <a:buFont typeface="Lato"/>
              <a:buChar char="•"/>
            </a:pPr>
            <a:r>
              <a:rPr lang="en-US"/>
              <a:t>Day 3 goes into more depth on data science methods to increase knowledge and lets you refine your project</a:t>
            </a:r>
            <a:endParaRPr/>
          </a:p>
          <a:p>
            <a:pPr marL="628650" lvl="1" indent="-171450" algn="l" rtl="0">
              <a:lnSpc>
                <a:spcPct val="100000"/>
              </a:lnSpc>
              <a:spcBef>
                <a:spcPts val="0"/>
              </a:spcBef>
              <a:spcAft>
                <a:spcPts val="0"/>
              </a:spcAft>
              <a:buSzPts val="1400"/>
              <a:buFont typeface="Lato"/>
              <a:buChar char="•"/>
            </a:pPr>
            <a:r>
              <a:rPr lang="en-US"/>
              <a:t>Day 4 covers presenting results optimally, accurately, and honestly</a:t>
            </a:r>
            <a:endParaRPr/>
          </a:p>
        </p:txBody>
      </p:sp>
      <p:sp>
        <p:nvSpPr>
          <p:cNvPr id="288" name="Google Shape;288;p2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6d8d543c69_4_6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g26d8d543c69_4_6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markers / data labels</a:t>
            </a:r>
            <a:endParaRPr sz="1100">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line chart</a:t>
            </a:r>
            <a:endParaRPr sz="1100">
              <a:latin typeface="Arial"/>
              <a:ea typeface="Arial"/>
              <a:cs typeface="Arial"/>
              <a:sym typeface="Arial"/>
            </a:endParaRPr>
          </a:p>
        </p:txBody>
      </p:sp>
      <p:sp>
        <p:nvSpPr>
          <p:cNvPr id="801" name="Google Shape;801;g26d8d543c69_4_6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60</a:t>
            </a:fld>
            <a:endParaRPr>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6d8d543c69_4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g26d8d543c69_4_6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talk about trendlines. </a:t>
            </a:r>
            <a:endParaRPr sz="1100">
              <a:latin typeface="Arial"/>
              <a:ea typeface="Arial"/>
              <a:cs typeface="Arial"/>
              <a:sym typeface="Arial"/>
            </a:endParaRPr>
          </a:p>
          <a:p>
            <a:pPr marL="457200" marR="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image is of a line chart with a polynomial trendline.</a:t>
            </a:r>
            <a:endParaRPr sz="1100">
              <a:latin typeface="Arial"/>
              <a:ea typeface="Arial"/>
              <a:cs typeface="Arial"/>
              <a:sym typeface="Arial"/>
            </a:endParaRPr>
          </a:p>
        </p:txBody>
      </p:sp>
      <p:sp>
        <p:nvSpPr>
          <p:cNvPr id="812" name="Google Shape;812;g26d8d543c69_4_6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61</a:t>
            </a:fld>
            <a:endParaRPr>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6d8d543c69_4_8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g26d8d543c69_4_8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US" sz="1100">
                <a:latin typeface="Arial"/>
                <a:ea typeface="Arial"/>
                <a:cs typeface="Arial"/>
                <a:sym typeface="Arial"/>
              </a:rPr>
              <a:t>The purpose of this slide is to introduce the section, which is designed to ensure that folks have the vocabulary needed for the rest of the course. The elements listed will each be covered in their own slides. </a:t>
            </a:r>
            <a:endParaRPr sz="1100">
              <a:latin typeface="Arial"/>
              <a:ea typeface="Arial"/>
              <a:cs typeface="Arial"/>
              <a:sym typeface="Arial"/>
            </a:endParaRPr>
          </a:p>
        </p:txBody>
      </p:sp>
      <p:sp>
        <p:nvSpPr>
          <p:cNvPr id="823" name="Google Shape;823;g26d8d543c69_4_8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62</a:t>
            </a:fld>
            <a:endParaRPr>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This activity asks students to label the parts of charts using a word bank. The next two slides will help the instructor to debrief the exercise. </a:t>
            </a:r>
            <a:endParaRPr/>
          </a:p>
          <a:p>
            <a:pPr marL="171450" lvl="0" indent="-171450" algn="l" rtl="0">
              <a:lnSpc>
                <a:spcPct val="100000"/>
              </a:lnSpc>
              <a:spcBef>
                <a:spcPts val="0"/>
              </a:spcBef>
              <a:spcAft>
                <a:spcPts val="0"/>
              </a:spcAft>
              <a:buSzPts val="1400"/>
              <a:buFont typeface="Arial"/>
              <a:buChar char="•"/>
            </a:pPr>
            <a:r>
              <a:rPr lang="en-US"/>
              <a:t>Suggested time to complete: 5 minutes</a:t>
            </a:r>
            <a:endParaRPr/>
          </a:p>
        </p:txBody>
      </p:sp>
      <p:sp>
        <p:nvSpPr>
          <p:cNvPr id="831" name="Google Shape;83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REVIEW</a:t>
            </a:r>
            <a:r>
              <a:rPr lang="en-US"/>
              <a:t> the answers: </a:t>
            </a:r>
            <a:endParaRPr/>
          </a:p>
          <a:p>
            <a:pPr marL="628650" lvl="1" indent="-171450" algn="l" rtl="0">
              <a:lnSpc>
                <a:spcPct val="100000"/>
              </a:lnSpc>
              <a:spcBef>
                <a:spcPts val="0"/>
              </a:spcBef>
              <a:spcAft>
                <a:spcPts val="0"/>
              </a:spcAft>
              <a:buClr>
                <a:schemeClr val="dk1"/>
              </a:buClr>
              <a:buSzPts val="1200"/>
              <a:buFont typeface="Arial"/>
              <a:buChar char="•"/>
            </a:pPr>
            <a:r>
              <a:rPr lang="en-US"/>
              <a:t>A = title</a:t>
            </a:r>
            <a:endParaRPr/>
          </a:p>
          <a:p>
            <a:pPr marL="628650" lvl="1" indent="-171450" algn="l" rtl="0">
              <a:lnSpc>
                <a:spcPct val="100000"/>
              </a:lnSpc>
              <a:spcBef>
                <a:spcPts val="0"/>
              </a:spcBef>
              <a:spcAft>
                <a:spcPts val="0"/>
              </a:spcAft>
              <a:buClr>
                <a:schemeClr val="dk1"/>
              </a:buClr>
              <a:buSzPts val="1200"/>
              <a:buFont typeface="Arial"/>
              <a:buChar char="•"/>
            </a:pPr>
            <a:r>
              <a:rPr lang="en-US"/>
              <a:t>B = axis label</a:t>
            </a:r>
            <a:endParaRPr/>
          </a:p>
          <a:p>
            <a:pPr marL="628650" lvl="1" indent="-171450" algn="l" rtl="0">
              <a:lnSpc>
                <a:spcPct val="100000"/>
              </a:lnSpc>
              <a:spcBef>
                <a:spcPts val="0"/>
              </a:spcBef>
              <a:spcAft>
                <a:spcPts val="0"/>
              </a:spcAft>
              <a:buClr>
                <a:schemeClr val="dk1"/>
              </a:buClr>
              <a:buSzPts val="1200"/>
              <a:buFont typeface="Arial"/>
              <a:buChar char="•"/>
            </a:pPr>
            <a:r>
              <a:rPr lang="en-US"/>
              <a:t>C = axis title</a:t>
            </a:r>
            <a:endParaRPr/>
          </a:p>
          <a:p>
            <a:pPr marL="628650" lvl="1" indent="-171450" algn="l" rtl="0">
              <a:lnSpc>
                <a:spcPct val="100000"/>
              </a:lnSpc>
              <a:spcBef>
                <a:spcPts val="0"/>
              </a:spcBef>
              <a:spcAft>
                <a:spcPts val="0"/>
              </a:spcAft>
              <a:buClr>
                <a:schemeClr val="dk1"/>
              </a:buClr>
              <a:buSzPts val="1200"/>
              <a:buFont typeface="Arial"/>
              <a:buChar char="•"/>
            </a:pPr>
            <a:r>
              <a:rPr lang="en-US"/>
              <a:t>D = gridline</a:t>
            </a:r>
            <a:endParaRPr/>
          </a:p>
        </p:txBody>
      </p:sp>
      <p:sp>
        <p:nvSpPr>
          <p:cNvPr id="839" name="Google Shape;839;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64</a:t>
            </a:fld>
            <a:endParaRPr>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b="1"/>
              <a:t>REVIEW</a:t>
            </a:r>
            <a:r>
              <a:rPr lang="en-US"/>
              <a:t> the answers: </a:t>
            </a:r>
            <a:endParaRPr/>
          </a:p>
          <a:p>
            <a:pPr marL="628650" lvl="1" indent="-171450" algn="l" rtl="0">
              <a:lnSpc>
                <a:spcPct val="100000"/>
              </a:lnSpc>
              <a:spcBef>
                <a:spcPts val="0"/>
              </a:spcBef>
              <a:spcAft>
                <a:spcPts val="0"/>
              </a:spcAft>
              <a:buClr>
                <a:schemeClr val="dk1"/>
              </a:buClr>
              <a:buSzPts val="1200"/>
              <a:buFont typeface="Arial"/>
              <a:buChar char="•"/>
            </a:pPr>
            <a:r>
              <a:rPr lang="en-US"/>
              <a:t>E = marker / data label</a:t>
            </a:r>
            <a:endParaRPr/>
          </a:p>
          <a:p>
            <a:pPr marL="628650" lvl="1" indent="-171450" algn="l" rtl="0">
              <a:lnSpc>
                <a:spcPct val="100000"/>
              </a:lnSpc>
              <a:spcBef>
                <a:spcPts val="0"/>
              </a:spcBef>
              <a:spcAft>
                <a:spcPts val="0"/>
              </a:spcAft>
              <a:buClr>
                <a:schemeClr val="dk1"/>
              </a:buClr>
              <a:buSzPts val="1200"/>
              <a:buFont typeface="Arial"/>
              <a:buChar char="•"/>
            </a:pPr>
            <a:r>
              <a:rPr lang="en-US"/>
              <a:t>F = data series</a:t>
            </a:r>
            <a:endParaRPr/>
          </a:p>
          <a:p>
            <a:pPr marL="628650" lvl="1" indent="-171450" algn="l" rtl="0">
              <a:lnSpc>
                <a:spcPct val="100000"/>
              </a:lnSpc>
              <a:spcBef>
                <a:spcPts val="0"/>
              </a:spcBef>
              <a:spcAft>
                <a:spcPts val="0"/>
              </a:spcAft>
              <a:buClr>
                <a:schemeClr val="dk1"/>
              </a:buClr>
              <a:buSzPts val="1200"/>
              <a:buFont typeface="Arial"/>
              <a:buChar char="•"/>
            </a:pPr>
            <a:r>
              <a:rPr lang="en-US"/>
              <a:t>G = trendline</a:t>
            </a:r>
            <a:endParaRPr/>
          </a:p>
        </p:txBody>
      </p:sp>
      <p:sp>
        <p:nvSpPr>
          <p:cNvPr id="855" name="Google Shape;855;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65</a:t>
            </a:fld>
            <a:endParaRPr>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p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2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TELL </a:t>
            </a:r>
            <a:r>
              <a:rPr lang="en-US"/>
              <a:t>students that we want to know a little more about them, so we would like them to take a quick survey. </a:t>
            </a:r>
            <a:endParaRPr/>
          </a:p>
        </p:txBody>
      </p:sp>
      <p:sp>
        <p:nvSpPr>
          <p:cNvPr id="882" name="Google Shape;88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68</a:t>
            </a:fld>
            <a:endParaRPr>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9" name="Google Shape;88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2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296" name="Google Shape;296;p2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2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898" name="Google Shape;898;p2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give a quick overview of what’s covered in this section</a:t>
            </a:r>
            <a:endParaRPr/>
          </a:p>
        </p:txBody>
      </p:sp>
      <p:sp>
        <p:nvSpPr>
          <p:cNvPr id="906" name="Google Shape;906;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71</a:t>
            </a:fld>
            <a:endParaRPr>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bar charts. </a:t>
            </a:r>
            <a:endParaRPr/>
          </a:p>
          <a:p>
            <a:pPr marL="17145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p:txBody>
      </p:sp>
      <p:sp>
        <p:nvSpPr>
          <p:cNvPr id="917" name="Google Shape;917;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72</a:t>
            </a:fld>
            <a:endParaRPr>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 name="Google Shape;925;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line charts. </a:t>
            </a: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a:p>
            <a:pPr marL="0" marR="0" lvl="0" indent="0" algn="l" rtl="0">
              <a:lnSpc>
                <a:spcPct val="100000"/>
              </a:lnSpc>
              <a:spcBef>
                <a:spcPts val="0"/>
              </a:spcBef>
              <a:spcAft>
                <a:spcPts val="0"/>
              </a:spcAft>
              <a:buClr>
                <a:schemeClr val="dk1"/>
              </a:buClr>
              <a:buSzPts val="1200"/>
              <a:buFont typeface="Lato"/>
              <a:buNone/>
            </a:pPr>
            <a:endParaRPr i="1"/>
          </a:p>
          <a:p>
            <a:pPr marL="0" lvl="0" indent="0" algn="l" rtl="0">
              <a:lnSpc>
                <a:spcPct val="100000"/>
              </a:lnSpc>
              <a:spcBef>
                <a:spcPts val="0"/>
              </a:spcBef>
              <a:spcAft>
                <a:spcPts val="0"/>
              </a:spcAft>
              <a:buSzPts val="1400"/>
              <a:buNone/>
            </a:pPr>
            <a:endParaRPr/>
          </a:p>
        </p:txBody>
      </p:sp>
      <p:sp>
        <p:nvSpPr>
          <p:cNvPr id="926" name="Google Shape;926;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73</a:t>
            </a:fld>
            <a:endParaRPr>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pie charts. </a:t>
            </a: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a:p>
            <a:pPr marL="0" lvl="0" indent="0" algn="l" rtl="0">
              <a:lnSpc>
                <a:spcPct val="100000"/>
              </a:lnSpc>
              <a:spcBef>
                <a:spcPts val="0"/>
              </a:spcBef>
              <a:spcAft>
                <a:spcPts val="0"/>
              </a:spcAft>
              <a:buSzPts val="1400"/>
              <a:buNone/>
            </a:pPr>
            <a:endParaRPr/>
          </a:p>
        </p:txBody>
      </p:sp>
      <p:sp>
        <p:nvSpPr>
          <p:cNvPr id="936" name="Google Shape;93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74</a:t>
            </a:fld>
            <a:endParaRPr>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5" name="Google Shape;94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heatmaps.</a:t>
            </a: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a:p>
            <a:pPr marL="0" lvl="0" indent="0" algn="l" rtl="0">
              <a:lnSpc>
                <a:spcPct val="100000"/>
              </a:lnSpc>
              <a:spcBef>
                <a:spcPts val="0"/>
              </a:spcBef>
              <a:spcAft>
                <a:spcPts val="0"/>
              </a:spcAft>
              <a:buSzPts val="1400"/>
              <a:buNone/>
            </a:pPr>
            <a:endParaRPr/>
          </a:p>
        </p:txBody>
      </p:sp>
      <p:sp>
        <p:nvSpPr>
          <p:cNvPr id="946" name="Google Shape;94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75</a:t>
            </a:fld>
            <a:endParaRPr>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scatter plots.</a:t>
            </a: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a:p>
            <a:pPr marL="0" lvl="0" indent="0" algn="l" rtl="0">
              <a:lnSpc>
                <a:spcPct val="100000"/>
              </a:lnSpc>
              <a:spcBef>
                <a:spcPts val="0"/>
              </a:spcBef>
              <a:spcAft>
                <a:spcPts val="0"/>
              </a:spcAft>
              <a:buSzPts val="1400"/>
              <a:buNone/>
            </a:pPr>
            <a:endParaRPr sz="1200" b="0" i="0">
              <a:solidFill>
                <a:schemeClr val="dk1"/>
              </a:solidFill>
              <a:latin typeface="Lato"/>
              <a:ea typeface="Lato"/>
              <a:cs typeface="Lato"/>
              <a:sym typeface="Lato"/>
            </a:endParaRPr>
          </a:p>
          <a:p>
            <a:pPr marL="0" lvl="0" indent="0" algn="l" rtl="0">
              <a:lnSpc>
                <a:spcPct val="100000"/>
              </a:lnSpc>
              <a:spcBef>
                <a:spcPts val="0"/>
              </a:spcBef>
              <a:spcAft>
                <a:spcPts val="0"/>
              </a:spcAft>
              <a:buSzPts val="1400"/>
              <a:buNone/>
            </a:pPr>
            <a:r>
              <a:rPr lang="en-US" sz="1200" b="0" i="0">
                <a:solidFill>
                  <a:schemeClr val="dk1"/>
                </a:solidFill>
                <a:latin typeface="Lato"/>
                <a:ea typeface="Lato"/>
                <a:cs typeface="Lato"/>
                <a:sym typeface="Lato"/>
              </a:rPr>
              <a:t>Source: </a:t>
            </a:r>
            <a:r>
              <a:rPr lang="en-US" u="sng">
                <a:solidFill>
                  <a:schemeClr val="hlink"/>
                </a:solidFill>
                <a:hlinkClick r:id="rId3"/>
              </a:rPr>
              <a:t>http://www.storytellingwithdata.com/blog/2018/10/23/scores-of-scatterplots</a:t>
            </a:r>
            <a:endParaRPr/>
          </a:p>
          <a:p>
            <a:pPr marL="171450" lvl="0" indent="-171450" algn="l" rtl="0">
              <a:lnSpc>
                <a:spcPct val="100000"/>
              </a:lnSpc>
              <a:spcBef>
                <a:spcPts val="0"/>
              </a:spcBef>
              <a:spcAft>
                <a:spcPts val="0"/>
              </a:spcAft>
              <a:buClr>
                <a:schemeClr val="dk1"/>
              </a:buClr>
              <a:buSzPts val="1200"/>
              <a:buFont typeface="Arial"/>
              <a:buChar char="•"/>
            </a:pPr>
            <a:r>
              <a:rPr lang="en-US" sz="1200" b="0" i="1">
                <a:solidFill>
                  <a:schemeClr val="dk1"/>
                </a:solidFill>
                <a:latin typeface="Lato"/>
                <a:ea typeface="Lato"/>
                <a:cs typeface="Lato"/>
                <a:sym typeface="Lato"/>
              </a:rPr>
              <a:t>“This has been more controversial than we expected, with argument raging about whether this is a scatterplot or “a cunningly disguised time series” (which I don’t think was intended as a compliment). Sarah and I like the approach of building onto a conventional scatter plot to give an idea of change over time. This chart only shows two points in time – 1995 and 2020  projections, but I think that’s enough given the number of points on the chart. It’s been interesting to look at the countries which are ‘superstar’ performers, and those which have an almost horizontal trajectory, which could spell trouble in the future.”</a:t>
            </a:r>
            <a:endParaRPr/>
          </a:p>
          <a:p>
            <a:pPr marL="0" lvl="0" indent="0" algn="l" rtl="0">
              <a:lnSpc>
                <a:spcPct val="100000"/>
              </a:lnSpc>
              <a:spcBef>
                <a:spcPts val="0"/>
              </a:spcBef>
              <a:spcAft>
                <a:spcPts val="0"/>
              </a:spcAft>
              <a:buSzPts val="1400"/>
              <a:buNone/>
            </a:pPr>
            <a:endParaRPr/>
          </a:p>
        </p:txBody>
      </p:sp>
      <p:sp>
        <p:nvSpPr>
          <p:cNvPr id="956" name="Google Shape;95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76</a:t>
            </a:fld>
            <a:endParaRPr>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explain how to read a scatter plot.</a:t>
            </a:r>
            <a:endParaRPr/>
          </a:p>
          <a:p>
            <a:pPr marL="171450" marR="0" lvl="0" indent="-171450" algn="l" rtl="0">
              <a:lnSpc>
                <a:spcPct val="100000"/>
              </a:lnSpc>
              <a:spcBef>
                <a:spcPts val="0"/>
              </a:spcBef>
              <a:spcAft>
                <a:spcPts val="0"/>
              </a:spcAft>
              <a:buClr>
                <a:schemeClr val="dk1"/>
              </a:buClr>
              <a:buSzPts val="1200"/>
              <a:buFont typeface="Arial"/>
              <a:buChar char="•"/>
            </a:pPr>
            <a:r>
              <a:rPr lang="en-US" b="1"/>
              <a:t>NOTE</a:t>
            </a:r>
            <a:r>
              <a:rPr lang="en-US"/>
              <a:t> that a scatterplot only suggests a relationship between two sets of values. It does not suggest that one causes the other. </a:t>
            </a:r>
            <a:endParaRPr/>
          </a:p>
          <a:p>
            <a:pPr marL="171450" marR="0" lvl="0" indent="-171450" algn="l" rtl="0">
              <a:lnSpc>
                <a:spcPct val="100000"/>
              </a:lnSpc>
              <a:spcBef>
                <a:spcPts val="0"/>
              </a:spcBef>
              <a:spcAft>
                <a:spcPts val="0"/>
              </a:spcAft>
              <a:buClr>
                <a:schemeClr val="dk1"/>
              </a:buClr>
              <a:buSzPts val="1200"/>
              <a:buFont typeface="Arial"/>
              <a:buChar char="•"/>
            </a:pPr>
            <a:r>
              <a:rPr lang="en-US"/>
              <a:t>More info: </a:t>
            </a:r>
            <a:r>
              <a:rPr lang="en-US" u="sng">
                <a:solidFill>
                  <a:schemeClr val="hlink"/>
                </a:solidFill>
                <a:hlinkClick r:id="rId3"/>
              </a:rPr>
              <a:t>https://www.dummies.com/education/math/statistics/how-to-interpret-a-scatterplot/</a:t>
            </a:r>
            <a:endParaRPr/>
          </a:p>
          <a:p>
            <a:pPr marL="171450" marR="0" lvl="0" indent="-95250" algn="l" rtl="0">
              <a:lnSpc>
                <a:spcPct val="100000"/>
              </a:lnSpc>
              <a:spcBef>
                <a:spcPts val="0"/>
              </a:spcBef>
              <a:spcAft>
                <a:spcPts val="0"/>
              </a:spcAft>
              <a:buClr>
                <a:schemeClr val="dk1"/>
              </a:buClr>
              <a:buSzPts val="1200"/>
              <a:buFont typeface="Arial"/>
              <a:buNone/>
            </a:pP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965" name="Google Shape;965;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77</a:t>
            </a:fld>
            <a:endParaRPr>
              <a:latin typeface="Lato"/>
              <a:ea typeface="Lato"/>
              <a:cs typeface="Lato"/>
              <a:sym typeface="La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bubble charts.</a:t>
            </a: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a:p>
            <a:pPr marL="0" lvl="0" indent="0" algn="l" rtl="0">
              <a:lnSpc>
                <a:spcPct val="100000"/>
              </a:lnSpc>
              <a:spcBef>
                <a:spcPts val="0"/>
              </a:spcBef>
              <a:spcAft>
                <a:spcPts val="0"/>
              </a:spcAft>
              <a:buSzPts val="1400"/>
              <a:buNone/>
            </a:pPr>
            <a:endParaRPr/>
          </a:p>
        </p:txBody>
      </p:sp>
      <p:sp>
        <p:nvSpPr>
          <p:cNvPr id="976" name="Google Shape;97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78</a:t>
            </a:fld>
            <a:endParaRPr>
              <a:latin typeface="Lato"/>
              <a:ea typeface="Lato"/>
              <a:cs typeface="Lato"/>
              <a:sym typeface="Lato"/>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Google Shape;98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explain how to read a bubble chart.</a:t>
            </a:r>
            <a:endParaRPr/>
          </a:p>
          <a:p>
            <a:pPr marL="17145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example bubble chart above depicts the points scored per game by teams in the regular season of the National Football League in 2018. Each bubble represents a single team’s performance. A bubble’s horizontal position notes the average points scored against that team each game, and the vertical position notes the average points scored by that team each game. Each bubble’s size indicates the number of wins earned by each team, with larger bubbles corresponding to higher win rates. (Ties are worth half a win.) From the plot, we can see that there is a lot more variance in points scored by teams than by their opponents, but there’s no particularly strong correlation between the two. Instead, the main takeaway from the plot comes from the third variable: as teams score more points and allow fewer points from their opponents (towards the upper left), they will earn more victories, as one might naturally expect.</a:t>
            </a:r>
            <a:endParaRPr/>
          </a:p>
          <a:p>
            <a:pPr marL="0" lvl="0" indent="0" algn="l" rtl="0">
              <a:lnSpc>
                <a:spcPct val="100000"/>
              </a:lnSpc>
              <a:spcBef>
                <a:spcPts val="0"/>
              </a:spcBef>
              <a:spcAft>
                <a:spcPts val="0"/>
              </a:spcAft>
              <a:buSzPts val="1400"/>
              <a:buNone/>
            </a:pPr>
            <a:br>
              <a:rPr lang="en-US"/>
            </a:br>
            <a:endParaRPr/>
          </a:p>
        </p:txBody>
      </p:sp>
      <p:sp>
        <p:nvSpPr>
          <p:cNvPr id="986" name="Google Shape;98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79</a:t>
            </a:fld>
            <a:endParaRPr>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boxplots. We will learn how to read them on the next slide and then interpret this one after that. </a:t>
            </a:r>
            <a:endParaRPr/>
          </a:p>
          <a:p>
            <a:pPr marL="0" marR="0" lvl="0" indent="0" algn="l" rtl="0">
              <a:lnSpc>
                <a:spcPct val="100000"/>
              </a:lnSpc>
              <a:spcBef>
                <a:spcPts val="0"/>
              </a:spcBef>
              <a:spcAft>
                <a:spcPts val="0"/>
              </a:spcAft>
              <a:buClr>
                <a:schemeClr val="dk1"/>
              </a:buClr>
              <a:buSzPts val="1200"/>
              <a:buFont typeface="Lato"/>
              <a:buNone/>
            </a:pPr>
            <a:endParaRPr i="1"/>
          </a:p>
          <a:p>
            <a:pPr marL="0" lvl="0" indent="0" algn="l" rtl="0">
              <a:lnSpc>
                <a:spcPct val="100000"/>
              </a:lnSpc>
              <a:spcBef>
                <a:spcPts val="0"/>
              </a:spcBef>
              <a:spcAft>
                <a:spcPts val="0"/>
              </a:spcAft>
              <a:buSzPts val="1400"/>
              <a:buNone/>
            </a:pPr>
            <a:endParaRPr/>
          </a:p>
        </p:txBody>
      </p:sp>
      <p:sp>
        <p:nvSpPr>
          <p:cNvPr id="996" name="Google Shape;996;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80</a:t>
            </a:fld>
            <a:endParaRPr>
              <a:latin typeface="Lato"/>
              <a:ea typeface="Lato"/>
              <a:cs typeface="Lato"/>
              <a:sym typeface="Lato"/>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explain how to read a boxplot.</a:t>
            </a:r>
            <a:endParaRPr/>
          </a:p>
          <a:p>
            <a:pPr marL="171450" lvl="0" indent="-171450" algn="l" rtl="0">
              <a:lnSpc>
                <a:spcPct val="100000"/>
              </a:lnSpc>
              <a:spcBef>
                <a:spcPts val="0"/>
              </a:spcBef>
              <a:spcAft>
                <a:spcPts val="0"/>
              </a:spcAft>
              <a:buClr>
                <a:schemeClr val="dk1"/>
              </a:buClr>
              <a:buSzPts val="1200"/>
              <a:buFont typeface="Arial"/>
              <a:buChar char="•"/>
            </a:pPr>
            <a:r>
              <a:rPr lang="en-US" b="1"/>
              <a:t>DEFINE</a:t>
            </a:r>
            <a:r>
              <a:rPr lang="en-US"/>
              <a:t> each of the labeled items for the students. </a:t>
            </a:r>
            <a:endParaRPr/>
          </a:p>
        </p:txBody>
      </p:sp>
      <p:sp>
        <p:nvSpPr>
          <p:cNvPr id="1006" name="Google Shape;1006;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81</a:t>
            </a:fld>
            <a:endParaRPr>
              <a:latin typeface="Lato"/>
              <a:ea typeface="Lato"/>
              <a:cs typeface="Lato"/>
              <a:sym typeface="Lato"/>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2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a:t>The purpose of this slide is to explain how to read a boxplot.</a:t>
            </a:r>
            <a:endParaRPr/>
          </a:p>
          <a:p>
            <a:pPr marL="457200" marR="0" lvl="0" indent="-228600" algn="l" rtl="0">
              <a:lnSpc>
                <a:spcPct val="100000"/>
              </a:lnSpc>
              <a:spcBef>
                <a:spcPts val="0"/>
              </a:spcBef>
              <a:spcAft>
                <a:spcPts val="0"/>
              </a:spcAft>
              <a:buClr>
                <a:srgbClr val="000000"/>
              </a:buClr>
              <a:buSzPts val="1400"/>
              <a:buFont typeface="Arial"/>
              <a:buChar char="•"/>
            </a:pPr>
            <a:r>
              <a:rPr lang="en-US"/>
              <a:t>Source: https://www.simplypsychology.org/boxplots.html</a:t>
            </a:r>
            <a:endParaRPr/>
          </a:p>
          <a:p>
            <a:pPr marL="457200" marR="0" lvl="0" indent="-228600" algn="l" rtl="0">
              <a:lnSpc>
                <a:spcPct val="100000"/>
              </a:lnSpc>
              <a:spcBef>
                <a:spcPts val="0"/>
              </a:spcBef>
              <a:spcAft>
                <a:spcPts val="0"/>
              </a:spcAft>
              <a:buSzPts val="1400"/>
              <a:buNone/>
            </a:pPr>
            <a:endParaRPr/>
          </a:p>
        </p:txBody>
      </p:sp>
      <p:sp>
        <p:nvSpPr>
          <p:cNvPr id="1032" name="Google Shape;1032;p2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Lato"/>
                <a:ea typeface="Lato"/>
                <a:cs typeface="Lato"/>
                <a:sym typeface="Lato"/>
              </a:rPr>
              <a:t>82</a:t>
            </a:fld>
            <a:endParaRPr sz="1200" b="0" i="0" u="none" strike="noStrike" cap="none">
              <a:solidFill>
                <a:schemeClr val="dk1"/>
              </a:solidFill>
              <a:latin typeface="Lato"/>
              <a:ea typeface="Lato"/>
              <a:cs typeface="Lato"/>
              <a:sym typeface="Lato"/>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2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explain how to read a boxplot.</a:t>
            </a:r>
            <a:endParaRPr/>
          </a:p>
        </p:txBody>
      </p:sp>
      <p:sp>
        <p:nvSpPr>
          <p:cNvPr id="1047" name="Google Shape;1047;p2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83</a:t>
            </a:fld>
            <a:endParaRPr>
              <a:latin typeface="Lato"/>
              <a:ea typeface="Lato"/>
              <a:cs typeface="Lato"/>
              <a:sym typeface="La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7" name="Google Shape;1057;p2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histograms.</a:t>
            </a:r>
            <a:endParaRPr/>
          </a:p>
          <a:p>
            <a:pPr marL="0" lvl="0" indent="0" algn="l" rtl="0">
              <a:lnSpc>
                <a:spcPct val="100000"/>
              </a:lnSpc>
              <a:spcBef>
                <a:spcPts val="0"/>
              </a:spcBef>
              <a:spcAft>
                <a:spcPts val="0"/>
              </a:spcAft>
              <a:buSzPts val="1400"/>
              <a:buNone/>
            </a:pPr>
            <a:endParaRPr/>
          </a:p>
        </p:txBody>
      </p:sp>
      <p:sp>
        <p:nvSpPr>
          <p:cNvPr id="1058" name="Google Shape;1058;p2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84</a:t>
            </a:fld>
            <a:endParaRPr>
              <a:latin typeface="Lato"/>
              <a:ea typeface="Lato"/>
              <a:cs typeface="Lato"/>
              <a:sym typeface="Lat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2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explain how to read a histogram.</a:t>
            </a:r>
            <a:endParaRPr/>
          </a:p>
          <a:p>
            <a:pPr marL="0" lvl="0" indent="0" algn="l" rtl="0">
              <a:lnSpc>
                <a:spcPct val="100000"/>
              </a:lnSpc>
              <a:spcBef>
                <a:spcPts val="0"/>
              </a:spcBef>
              <a:spcAft>
                <a:spcPts val="0"/>
              </a:spcAft>
              <a:buSzPts val="1400"/>
              <a:buNone/>
            </a:pPr>
            <a:endParaRPr/>
          </a:p>
        </p:txBody>
      </p:sp>
      <p:sp>
        <p:nvSpPr>
          <p:cNvPr id="1068" name="Google Shape;1068;p2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85</a:t>
            </a:fld>
            <a:endParaRPr>
              <a:latin typeface="Lato"/>
              <a:ea typeface="Lato"/>
              <a:cs typeface="Lato"/>
              <a:sym typeface="Lato"/>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2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i="0"/>
              <a:t>The purpose of this slide is to give an overview of maps.</a:t>
            </a: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What do you like/not like about the example?</a:t>
            </a:r>
            <a:endParaRPr/>
          </a:p>
          <a:p>
            <a:pPr marL="0" lvl="0" indent="0" algn="l" rtl="0">
              <a:lnSpc>
                <a:spcPct val="100000"/>
              </a:lnSpc>
              <a:spcBef>
                <a:spcPts val="0"/>
              </a:spcBef>
              <a:spcAft>
                <a:spcPts val="0"/>
              </a:spcAft>
              <a:buSzPts val="1400"/>
              <a:buNone/>
            </a:pPr>
            <a:endParaRPr/>
          </a:p>
        </p:txBody>
      </p:sp>
      <p:sp>
        <p:nvSpPr>
          <p:cNvPr id="1083" name="Google Shape;1083;p2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86</a:t>
            </a:fld>
            <a:endParaRPr>
              <a:latin typeface="Lato"/>
              <a:ea typeface="Lato"/>
              <a:cs typeface="Lato"/>
              <a:sym typeface="Lato"/>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2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This activity consists of 10 multiple choice questions. An answer key is provided so there is no need for instructor to debrief. It’s suggested that you combine the activity with the break (10 minutes for activity + 10 minutes break)</a:t>
            </a:r>
            <a:endParaRPr/>
          </a:p>
        </p:txBody>
      </p:sp>
      <p:sp>
        <p:nvSpPr>
          <p:cNvPr id="1092" name="Google Shape;1092;p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2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9" name="Google Shape;1099;p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5" name="Google Shape;1105;p3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1106" name="Google Shape;1106;p3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introduce the section. The remaining slides will go through the different types of data and messages and recommend charts to use as a starting point.</a:t>
            </a:r>
            <a:endParaRPr/>
          </a:p>
        </p:txBody>
      </p:sp>
      <p:sp>
        <p:nvSpPr>
          <p:cNvPr id="1114" name="Google Shape;1114;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90</a:t>
            </a:fld>
            <a:endParaRPr>
              <a:latin typeface="Lato"/>
              <a:ea typeface="Lato"/>
              <a:cs typeface="Lato"/>
              <a:sym typeface="Lato"/>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talk about visualizing (or not visualizing) just a few numbers. </a:t>
            </a:r>
            <a:endParaRPr/>
          </a:p>
        </p:txBody>
      </p:sp>
      <p:sp>
        <p:nvSpPr>
          <p:cNvPr id="1122" name="Google Shape;1122;p3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91</a:t>
            </a:fld>
            <a:endParaRPr>
              <a:latin typeface="Lato"/>
              <a:ea typeface="Lato"/>
              <a:cs typeface="Lato"/>
              <a:sym typeface="Lato"/>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talk about visualizing “unique” data</a:t>
            </a:r>
            <a:endParaRPr/>
          </a:p>
          <a:p>
            <a:pPr marL="171450" lvl="0" indent="-171450" algn="l" rtl="0">
              <a:lnSpc>
                <a:spcPct val="100000"/>
              </a:lnSpc>
              <a:spcBef>
                <a:spcPts val="0"/>
              </a:spcBef>
              <a:spcAft>
                <a:spcPts val="0"/>
              </a:spcAft>
              <a:buClr>
                <a:schemeClr val="dk1"/>
              </a:buClr>
              <a:buSzPts val="1200"/>
              <a:buFont typeface="Arial"/>
              <a:buChar char="•"/>
            </a:pPr>
            <a:r>
              <a:rPr lang="en-US"/>
              <a:t>The top table shows information about total and billable hours. If distributed for review by the individuals listed, it’s easiest for them to just find their name in alphabetical order. </a:t>
            </a:r>
            <a:endParaRPr/>
          </a:p>
          <a:p>
            <a:pPr marL="171450" lvl="0" indent="-171450" algn="l" rtl="0">
              <a:lnSpc>
                <a:spcPct val="100000"/>
              </a:lnSpc>
              <a:spcBef>
                <a:spcPts val="0"/>
              </a:spcBef>
              <a:spcAft>
                <a:spcPts val="0"/>
              </a:spcAft>
              <a:buClr>
                <a:schemeClr val="dk1"/>
              </a:buClr>
              <a:buSzPts val="1200"/>
              <a:buFont typeface="Arial"/>
              <a:buChar char="•"/>
            </a:pPr>
            <a:r>
              <a:rPr lang="en-US"/>
              <a:t>The bottom table shows information about toasters. There are different units of measure in the weight and price columns. If you convert them all into the same measure a visualization might work, but that might not always be what you want (e.g., a product list at a call center that takes calls from around the world).</a:t>
            </a:r>
            <a:endParaRPr/>
          </a:p>
        </p:txBody>
      </p:sp>
      <p:sp>
        <p:nvSpPr>
          <p:cNvPr id="1131" name="Google Shape;1131;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92</a:t>
            </a:fld>
            <a:endParaRPr>
              <a:latin typeface="Lato"/>
              <a:ea typeface="Lato"/>
              <a:cs typeface="Lato"/>
              <a:sym typeface="Lato"/>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showcase ideas for visualizing comparisons. </a:t>
            </a:r>
            <a:endParaRPr/>
          </a:p>
          <a:p>
            <a:pPr marL="171450" marR="0" lvl="0" indent="-95250" algn="l" rtl="0">
              <a:lnSpc>
                <a:spcPct val="100000"/>
              </a:lnSpc>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How would you visualize the examples listed?</a:t>
            </a:r>
            <a:endParaRPr/>
          </a:p>
          <a:p>
            <a:pPr marL="0" lvl="0" indent="0" algn="l" rtl="0">
              <a:lnSpc>
                <a:spcPct val="100000"/>
              </a:lnSpc>
              <a:spcBef>
                <a:spcPts val="0"/>
              </a:spcBef>
              <a:spcAft>
                <a:spcPts val="0"/>
              </a:spcAft>
              <a:buSzPts val="1400"/>
              <a:buNone/>
            </a:pPr>
            <a:endParaRPr/>
          </a:p>
        </p:txBody>
      </p:sp>
      <p:sp>
        <p:nvSpPr>
          <p:cNvPr id="1141" name="Google Shape;1141;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93</a:t>
            </a:fld>
            <a:endParaRPr>
              <a:latin typeface="Lato"/>
              <a:ea typeface="Lato"/>
              <a:cs typeface="Lato"/>
              <a:sym typeface="Lato"/>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showcase ideas for visualizing composition.</a:t>
            </a:r>
            <a:endParaRPr/>
          </a:p>
          <a:p>
            <a:pPr marL="171450" marR="0" lvl="0" indent="-171450" algn="l" rtl="0">
              <a:lnSpc>
                <a:spcPct val="100000"/>
              </a:lnSpc>
              <a:spcBef>
                <a:spcPts val="0"/>
              </a:spcBef>
              <a:spcAft>
                <a:spcPts val="0"/>
              </a:spcAft>
              <a:buClr>
                <a:schemeClr val="dk1"/>
              </a:buClr>
              <a:buSzPts val="1200"/>
              <a:buFont typeface="Arial"/>
              <a:buChar char="•"/>
            </a:pPr>
            <a:r>
              <a:rPr lang="en-US">
                <a:solidFill>
                  <a:schemeClr val="dk1"/>
                </a:solidFill>
              </a:rPr>
              <a:t>The two images are of charts that were not previously discussed:</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A </a:t>
            </a:r>
            <a:r>
              <a:rPr lang="en-US" sz="1200" b="1" i="0">
                <a:solidFill>
                  <a:schemeClr val="dk1"/>
                </a:solidFill>
                <a:latin typeface="Lato"/>
                <a:ea typeface="Lato"/>
                <a:cs typeface="Lato"/>
                <a:sym typeface="Lato"/>
              </a:rPr>
              <a:t>waterfall chart </a:t>
            </a:r>
            <a:r>
              <a:rPr lang="en-US" sz="1200" b="0" i="0">
                <a:solidFill>
                  <a:schemeClr val="dk1"/>
                </a:solidFill>
                <a:latin typeface="Lato"/>
                <a:ea typeface="Lato"/>
                <a:cs typeface="Lato"/>
                <a:sym typeface="Lato"/>
              </a:rPr>
              <a:t>helps in understanding the cumulative effect of sequentially introduced positive or negative values. The waterfall chart is also known as a flying bricks chart or Mario chart due to the apparent suspension of columns (bricks) in mid-air. Normally used for understanding how an initial value is affected by a series of intermediate positive or negative values.</a:t>
            </a:r>
            <a:endParaRPr/>
          </a:p>
          <a:p>
            <a:pPr marL="628650" marR="0" lvl="1"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Stacked Area Charts </a:t>
            </a:r>
            <a:r>
              <a:rPr lang="en-US" sz="1200" b="0" i="0">
                <a:solidFill>
                  <a:schemeClr val="dk1"/>
                </a:solidFill>
                <a:latin typeface="Lato"/>
                <a:ea typeface="Lato"/>
                <a:cs typeface="Lato"/>
                <a:sym typeface="Lato"/>
              </a:rPr>
              <a:t>are similar to the simple Area Chart, but here is uses multiple data series that start each point from the point left by the previous series. It is useful for comparing multiple variables changing over interval.</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How would you visualize the examples listed?</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1149" name="Google Shape;1149;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94</a:t>
            </a:fld>
            <a:endParaRPr>
              <a:latin typeface="Lato"/>
              <a:ea typeface="Lato"/>
              <a:cs typeface="Lato"/>
              <a:sym typeface="Lato"/>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showcase ideas for visualizing distributions.</a:t>
            </a:r>
            <a:endParaRPr/>
          </a:p>
          <a:p>
            <a:pPr marL="0" marR="0" lvl="0" indent="0" algn="l" rtl="0">
              <a:lnSpc>
                <a:spcPct val="100000"/>
              </a:lnSpc>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How would you visualize the examples listed?</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161" name="Google Shape;1161;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95</a:t>
            </a:fld>
            <a:endParaRPr>
              <a:latin typeface="Lato"/>
              <a:ea typeface="Lato"/>
              <a:cs typeface="Lato"/>
              <a:sym typeface="Lato"/>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showcase ideas for visualizing relationships.</a:t>
            </a:r>
            <a:endParaRPr/>
          </a:p>
          <a:p>
            <a:pPr marL="171450" marR="0" lvl="0" indent="-95250" algn="l" rtl="0">
              <a:lnSpc>
                <a:spcPct val="100000"/>
              </a:lnSpc>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US" i="1"/>
              <a:t>Optional chat question: How would you visualize the examples listed?</a:t>
            </a: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Lato"/>
              <a:buNone/>
            </a:pPr>
            <a:endParaRPr>
              <a:solidFill>
                <a:schemeClr val="dk1"/>
              </a:solidFill>
            </a:endParaRPr>
          </a:p>
        </p:txBody>
      </p:sp>
      <p:sp>
        <p:nvSpPr>
          <p:cNvPr id="1169" name="Google Shape;1169;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96</a:t>
            </a:fld>
            <a:endParaRPr>
              <a:latin typeface="Lato"/>
              <a:ea typeface="Lato"/>
              <a:cs typeface="Lato"/>
              <a:sym typeface="Lato"/>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6" name="Google Shape;1176;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a:t>The purpose of this slide is to introduce the concept of dashboards. </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77" name="Google Shape;1177;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u="none" strike="noStrike" cap="none">
                <a:solidFill>
                  <a:schemeClr val="dk1"/>
                </a:solidFill>
                <a:latin typeface="Lato"/>
                <a:ea typeface="Lato"/>
                <a:cs typeface="Lato"/>
                <a:sym typeface="Lato"/>
              </a:rPr>
              <a:t>97</a:t>
            </a:fld>
            <a:endParaRPr sz="1200" u="none" strike="noStrike" cap="none">
              <a:solidFill>
                <a:schemeClr val="dk1"/>
              </a:solidFill>
              <a:latin typeface="Lato"/>
              <a:ea typeface="Lato"/>
              <a:cs typeface="Lato"/>
              <a:sym typeface="Lato"/>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p3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Lato"/>
              <a:buChar char="•"/>
            </a:pPr>
            <a:r>
              <a:rPr lang="en-US"/>
              <a:t>The purpose of this slide is to get students thinking about which functions charts perform.</a:t>
            </a:r>
            <a:endParaRPr/>
          </a:p>
          <a:p>
            <a:pPr marL="171450" marR="0" lvl="0" indent="-171450" algn="l" rtl="0">
              <a:lnSpc>
                <a:spcPct val="100000"/>
              </a:lnSpc>
              <a:spcBef>
                <a:spcPts val="0"/>
              </a:spcBef>
              <a:spcAft>
                <a:spcPts val="0"/>
              </a:spcAft>
              <a:buClr>
                <a:schemeClr val="dk1"/>
              </a:buClr>
              <a:buSzPts val="1200"/>
              <a:buFont typeface="Lato"/>
              <a:buChar char="•"/>
            </a:pPr>
            <a:r>
              <a:rPr lang="en-US" b="1"/>
              <a:t>INVITE </a:t>
            </a:r>
            <a:r>
              <a:rPr lang="en-US" b="0"/>
              <a:t>students to answer the questions either in the chat or by turning on their mics.</a:t>
            </a:r>
            <a:endParaRPr b="1"/>
          </a:p>
          <a:p>
            <a:pPr marL="171450" marR="0" lvl="0" indent="-171450" algn="l" rtl="0">
              <a:lnSpc>
                <a:spcPct val="100000"/>
              </a:lnSpc>
              <a:spcBef>
                <a:spcPts val="0"/>
              </a:spcBef>
              <a:spcAft>
                <a:spcPts val="0"/>
              </a:spcAft>
              <a:buClr>
                <a:schemeClr val="dk1"/>
              </a:buClr>
              <a:buSzPts val="1200"/>
              <a:buFont typeface="Lato"/>
              <a:buChar char="•"/>
            </a:pPr>
            <a:r>
              <a:rPr lang="en-US"/>
              <a:t>In this case, the chart shows a </a:t>
            </a:r>
            <a:r>
              <a:rPr lang="en-US" b="1"/>
              <a:t>comparison</a:t>
            </a:r>
            <a:r>
              <a:rPr lang="en-US" b="0"/>
              <a:t> (the frequency of energy words in different years). It also shows a </a:t>
            </a:r>
            <a:r>
              <a:rPr lang="en-US" b="1"/>
              <a:t>relationship</a:t>
            </a:r>
            <a:r>
              <a:rPr lang="en-US" b="0"/>
              <a:t> between speeches made by Democrats and speeches made by Republicans. It does not tell us anything about the relationship of part to whole.</a:t>
            </a:r>
            <a:endParaRPr/>
          </a:p>
          <a:p>
            <a:pPr marL="171450" marR="0" lvl="0" indent="-171450" algn="l" rtl="0">
              <a:lnSpc>
                <a:spcPct val="100000"/>
              </a:lnSpc>
              <a:spcBef>
                <a:spcPts val="0"/>
              </a:spcBef>
              <a:spcAft>
                <a:spcPts val="0"/>
              </a:spcAft>
              <a:buClr>
                <a:schemeClr val="dk1"/>
              </a:buClr>
              <a:buSzPts val="1200"/>
              <a:buFont typeface="Lato"/>
              <a:buChar char="•"/>
            </a:pPr>
            <a:r>
              <a:rPr lang="en-US" b="1"/>
              <a:t>PROVIDE CONTEXT: </a:t>
            </a:r>
            <a:r>
              <a:rPr lang="en-US" b="0"/>
              <a:t>Chart appeared in an article performing text mining (topic modeling, sentiment analysis) on a </a:t>
            </a:r>
            <a:r>
              <a:rPr lang="en-US" sz="1200" b="0" i="0" u="none" strike="noStrike" cap="none">
                <a:solidFill>
                  <a:schemeClr val="dk1"/>
                </a:solidFill>
                <a:latin typeface="Lato"/>
                <a:ea typeface="Lato"/>
                <a:cs typeface="Lato"/>
                <a:sym typeface="Lato"/>
              </a:rPr>
              <a:t>corpus of nearly 1.9⋅106 congressional speeches made between 1873 and 2010, retrieved from the Congressional Record. The goal was to identify trends and changes in the content and attitude of speeches over time. For more information, see https://www.sciencedirect.com/science/article/pii/S2405844020312615</a:t>
            </a:r>
            <a:endParaRPr/>
          </a:p>
          <a:p>
            <a:pPr marL="171450" marR="0" lvl="0" indent="-171450" algn="l" rtl="0">
              <a:lnSpc>
                <a:spcPct val="100000"/>
              </a:lnSpc>
              <a:spcBef>
                <a:spcPts val="0"/>
              </a:spcBef>
              <a:spcAft>
                <a:spcPts val="0"/>
              </a:spcAft>
              <a:buClr>
                <a:schemeClr val="dk1"/>
              </a:buClr>
              <a:buSzPts val="1200"/>
              <a:buFont typeface="Lato"/>
              <a:buChar char="•"/>
            </a:pPr>
            <a:r>
              <a:rPr lang="en-US" sz="1200" b="1" i="0" u="none" strike="noStrike" cap="none">
                <a:solidFill>
                  <a:schemeClr val="dk1"/>
                </a:solidFill>
                <a:latin typeface="Lato"/>
                <a:ea typeface="Lato"/>
                <a:cs typeface="Lato"/>
                <a:sym typeface="Lato"/>
              </a:rPr>
              <a:t>ASK AN ADDITIONAL QUESTION: What kinds of trends emerge from interpreting this data? Are there limitations to drawing conclusions about energy policy based on the words chosen to represent “energy”? (Possible answer: I would want more information about the context of each word. The words ‘electric,’ ‘oil,’ and ‘gas’ all have metaphorical meanings unrelated to the energy industry [“We’ve got to give the economy a bit more gas.”])</a:t>
            </a:r>
            <a:endParaRPr b="1"/>
          </a:p>
        </p:txBody>
      </p:sp>
      <p:sp>
        <p:nvSpPr>
          <p:cNvPr id="1186" name="Google Shape;1186;p3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98</a:t>
            </a:fld>
            <a:endParaRPr>
              <a:latin typeface="Lato"/>
              <a:ea typeface="Lato"/>
              <a:cs typeface="Lato"/>
              <a:sym typeface="Lato"/>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3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Lato"/>
              <a:buChar char="•"/>
            </a:pPr>
            <a:r>
              <a:rPr lang="en-US"/>
              <a:t>The purpose of this slide is to get students thinking about which functions charts perform.</a:t>
            </a:r>
            <a:endParaRPr/>
          </a:p>
          <a:p>
            <a:pPr marL="171450" marR="0" lvl="0" indent="-171450" algn="l" rtl="0">
              <a:lnSpc>
                <a:spcPct val="100000"/>
              </a:lnSpc>
              <a:spcBef>
                <a:spcPts val="0"/>
              </a:spcBef>
              <a:spcAft>
                <a:spcPts val="0"/>
              </a:spcAft>
              <a:buClr>
                <a:schemeClr val="dk1"/>
              </a:buClr>
              <a:buSzPts val="1200"/>
              <a:buFont typeface="Lato"/>
              <a:buChar char="•"/>
            </a:pPr>
            <a:r>
              <a:rPr lang="en-US"/>
              <a:t>In this case, the chart performs all four functions (!!). You can </a:t>
            </a:r>
            <a:r>
              <a:rPr lang="en-US" b="1"/>
              <a:t>compare</a:t>
            </a:r>
            <a:r>
              <a:rPr lang="en-US" b="0"/>
              <a:t> the </a:t>
            </a:r>
            <a:r>
              <a:rPr lang="en-US" b="1"/>
              <a:t>distribution</a:t>
            </a:r>
            <a:r>
              <a:rPr lang="en-US" b="0"/>
              <a:t> of jobs by gender and by sector (services, agricultural, industry). You can see the </a:t>
            </a:r>
            <a:r>
              <a:rPr lang="en-US" b="1"/>
              <a:t>relationship</a:t>
            </a:r>
            <a:r>
              <a:rPr lang="en-US" b="0"/>
              <a:t> between different sectors by gender over time. And extrapolate conclusions. Because the y-axis represents a percentage share, the line graph also effectively replaces annual pie charts showing distribution by gender or by sector for each year (the total by gender is always 100%).</a:t>
            </a:r>
            <a:endParaRPr/>
          </a:p>
          <a:p>
            <a:pPr marL="457200" marR="0" lvl="0" indent="-228600" algn="l" rtl="0">
              <a:lnSpc>
                <a:spcPct val="100000"/>
              </a:lnSpc>
              <a:spcBef>
                <a:spcPts val="0"/>
              </a:spcBef>
              <a:spcAft>
                <a:spcPts val="0"/>
              </a:spcAft>
              <a:buSzPts val="1400"/>
              <a:buNone/>
            </a:pPr>
            <a:r>
              <a:rPr lang="en-US" b="1"/>
              <a:t>PROVIDE CONTEXT: </a:t>
            </a:r>
            <a:r>
              <a:rPr lang="en-US" b="0"/>
              <a:t>This chart was generated based on World Development Indicator data as part of the World Bank’s 2019 Year in Review. “</a:t>
            </a:r>
            <a:r>
              <a:rPr lang="en-US" sz="1200" b="0" i="0" u="none" strike="noStrike" cap="none">
                <a:solidFill>
                  <a:schemeClr val="dk1"/>
                </a:solidFill>
                <a:latin typeface="Lato"/>
                <a:ea typeface="Lato"/>
                <a:cs typeface="Lato"/>
                <a:sym typeface="Lato"/>
              </a:rPr>
              <a:t>Where will the jobs be in the future? Current trends point toward the service sector, which became the world’s largest employer in the early 2000s and now accounts for 49% of global employment.  The share of people employed in services ranges from 26% of the workforce in low-income countries to 75% in high-income countries, according to </a:t>
            </a:r>
            <a:r>
              <a:rPr lang="en-US" sz="1200" b="0" i="0" u="sng" strike="noStrike" cap="non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International Labour Organization data</a:t>
            </a:r>
            <a:r>
              <a:rPr lang="en-US" sz="1200" b="0" i="0" u="none" strike="noStrike" cap="none">
                <a:solidFill>
                  <a:schemeClr val="dk1"/>
                </a:solidFill>
                <a:latin typeface="Lato"/>
                <a:ea typeface="Lato"/>
                <a:cs typeface="Lato"/>
                <a:sym typeface="Lato"/>
              </a:rPr>
              <a:t>.  Jobs in market (private sector) services have doubled in upper middle-income countries since 1997.  Wholesale and retail trade and repair is projected to drive overall employment expansion in developing countries from 2017 to 2025, while jobs in real estate and business services are expected to grow in both middle-income and developed countries.  Jobs related to accommodation and food services will expand to varying degrees everywhere, according to the ILO. </a:t>
            </a:r>
            <a:r>
              <a:rPr lang="en-US" sz="1200" b="0" i="0" u="sng" strike="noStrike" cap="none">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Globally, women hold a greater proportion of service-sector jobs than men (55% vs. 45%), but overall, only 48% of</a:t>
            </a:r>
            <a:r>
              <a:rPr lang="en-US" sz="1200" b="0" i="0" u="none" strike="noStrike" cap="none">
                <a:solidFill>
                  <a:schemeClr val="dk1"/>
                </a:solidFill>
                <a:latin typeface="Lato"/>
                <a:ea typeface="Lato"/>
                <a:cs typeface="Lato"/>
                <a:sym typeface="Lato"/>
              </a:rPr>
              <a:t> </a:t>
            </a:r>
            <a:r>
              <a:rPr lang="en-US" sz="1200" b="0" i="0" u="sng" strike="noStrike" cap="none">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all women participated in the workforce in 2018, compared with 75% of men.</a:t>
            </a:r>
            <a:r>
              <a:rPr lang="en-US" sz="1200" b="0" i="0" u="none" strike="noStrike" cap="none">
                <a:solidFill>
                  <a:schemeClr val="dk1"/>
                </a:solidFill>
                <a:latin typeface="Lato"/>
                <a:ea typeface="Lato"/>
                <a:cs typeface="Lato"/>
                <a:sym typeface="Lato"/>
              </a:rPr>
              <a:t>”</a:t>
            </a:r>
            <a:endParaRPr/>
          </a:p>
          <a:p>
            <a:pPr marL="171450" marR="0" lvl="0" indent="-171450" algn="l" rtl="0">
              <a:lnSpc>
                <a:spcPct val="100000"/>
              </a:lnSpc>
              <a:spcBef>
                <a:spcPts val="0"/>
              </a:spcBef>
              <a:spcAft>
                <a:spcPts val="0"/>
              </a:spcAft>
              <a:buClr>
                <a:schemeClr val="dk1"/>
              </a:buClr>
              <a:buSzPts val="1200"/>
              <a:buFont typeface="Lato"/>
              <a:buChar char="•"/>
            </a:pPr>
            <a:r>
              <a:rPr lang="en-US" sz="1200" b="0" i="0" u="none" strike="noStrike" cap="none">
                <a:solidFill>
                  <a:schemeClr val="dk1"/>
                </a:solidFill>
                <a:latin typeface="Lato"/>
                <a:ea typeface="Lato"/>
                <a:cs typeface="Lato"/>
                <a:sym typeface="Lato"/>
              </a:rPr>
              <a:t>For more information see </a:t>
            </a:r>
            <a:r>
              <a:rPr lang="en-US" sz="1200">
                <a:solidFill>
                  <a:srgbClr val="BFBFBF"/>
                </a:solidFill>
                <a:latin typeface="Lato"/>
                <a:ea typeface="Lato"/>
                <a:cs typeface="Lato"/>
                <a:sym typeface="Lato"/>
              </a:rPr>
              <a:t>https://www.worldbank.org/en/news/feature/2019/12/20/year-in-review-2019-in-charts</a:t>
            </a:r>
            <a:endParaRPr b="0"/>
          </a:p>
          <a:p>
            <a:pPr marL="171450" marR="0" lvl="0" indent="-171450" algn="l" rtl="0">
              <a:lnSpc>
                <a:spcPct val="100000"/>
              </a:lnSpc>
              <a:spcBef>
                <a:spcPts val="0"/>
              </a:spcBef>
              <a:spcAft>
                <a:spcPts val="0"/>
              </a:spcAft>
              <a:buClr>
                <a:schemeClr val="dk1"/>
              </a:buClr>
              <a:buSzPts val="1200"/>
              <a:buFont typeface="Lato"/>
              <a:buChar char="•"/>
            </a:pPr>
            <a:r>
              <a:rPr lang="en-US" sz="1200" b="1" i="0" u="none" strike="noStrike" cap="none">
                <a:solidFill>
                  <a:schemeClr val="dk1"/>
                </a:solidFill>
                <a:latin typeface="Lato"/>
                <a:ea typeface="Lato"/>
                <a:cs typeface="Lato"/>
                <a:sym typeface="Lato"/>
              </a:rPr>
              <a:t>ASK AN ADDITIONAL QUESTION: If you were to create a distribution snapshot visualization of gender data by industry, what might you like the components to be? (Possible answer: specific jobs within each sector, or shares of each sector.)</a:t>
            </a:r>
            <a:endParaRPr b="1"/>
          </a:p>
        </p:txBody>
      </p:sp>
      <p:sp>
        <p:nvSpPr>
          <p:cNvPr id="1197" name="Google Shape;1197;p3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Lato"/>
                <a:ea typeface="Lato"/>
                <a:cs typeface="Lato"/>
                <a:sym typeface="Lato"/>
              </a:rPr>
              <a:t>99</a:t>
            </a:fld>
            <a:endParaRPr>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type="title">
  <p:cSld name="TITLE">
    <p:spTree>
      <p:nvGrpSpPr>
        <p:cNvPr id="1" name="Shape 16"/>
        <p:cNvGrpSpPr/>
        <p:nvPr/>
      </p:nvGrpSpPr>
      <p:grpSpPr>
        <a:xfrm>
          <a:off x="0" y="0"/>
          <a:ext cx="0" cy="0"/>
          <a:chOff x="0" y="0"/>
          <a:chExt cx="0" cy="0"/>
        </a:xfrm>
      </p:grpSpPr>
      <p:sp>
        <p:nvSpPr>
          <p:cNvPr id="17" name="Google Shape;17;p391"/>
          <p:cNvSpPr txBox="1">
            <a:spLocks noGrp="1"/>
          </p:cNvSpPr>
          <p:nvPr>
            <p:ph type="ctrTitle"/>
          </p:nvPr>
        </p:nvSpPr>
        <p:spPr>
          <a:xfrm>
            <a:off x="572101" y="3850509"/>
            <a:ext cx="11360800" cy="59292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3200">
                <a:solidFill>
                  <a:schemeClr val="accent5"/>
                </a:solidFill>
              </a:defRPr>
            </a:lvl1pPr>
            <a:lvl2pPr lvl="1" algn="l">
              <a:lnSpc>
                <a:spcPct val="100000"/>
              </a:lnSpc>
              <a:spcBef>
                <a:spcPts val="0"/>
              </a:spcBef>
              <a:spcAft>
                <a:spcPts val="0"/>
              </a:spcAft>
              <a:buSzPts val="5200"/>
              <a:buNone/>
              <a:defRPr sz="6240"/>
            </a:lvl2pPr>
            <a:lvl3pPr lvl="2" algn="l">
              <a:lnSpc>
                <a:spcPct val="100000"/>
              </a:lnSpc>
              <a:spcBef>
                <a:spcPts val="0"/>
              </a:spcBef>
              <a:spcAft>
                <a:spcPts val="0"/>
              </a:spcAft>
              <a:buSzPts val="5200"/>
              <a:buNone/>
              <a:defRPr sz="6240"/>
            </a:lvl3pPr>
            <a:lvl4pPr lvl="3" algn="l">
              <a:lnSpc>
                <a:spcPct val="100000"/>
              </a:lnSpc>
              <a:spcBef>
                <a:spcPts val="0"/>
              </a:spcBef>
              <a:spcAft>
                <a:spcPts val="0"/>
              </a:spcAft>
              <a:buSzPts val="5200"/>
              <a:buNone/>
              <a:defRPr sz="6240"/>
            </a:lvl4pPr>
            <a:lvl5pPr lvl="4" algn="l">
              <a:lnSpc>
                <a:spcPct val="100000"/>
              </a:lnSpc>
              <a:spcBef>
                <a:spcPts val="0"/>
              </a:spcBef>
              <a:spcAft>
                <a:spcPts val="0"/>
              </a:spcAft>
              <a:buSzPts val="5200"/>
              <a:buNone/>
              <a:defRPr sz="6240"/>
            </a:lvl5pPr>
            <a:lvl6pPr lvl="5" algn="l">
              <a:lnSpc>
                <a:spcPct val="100000"/>
              </a:lnSpc>
              <a:spcBef>
                <a:spcPts val="0"/>
              </a:spcBef>
              <a:spcAft>
                <a:spcPts val="0"/>
              </a:spcAft>
              <a:buSzPts val="5200"/>
              <a:buNone/>
              <a:defRPr sz="6240"/>
            </a:lvl6pPr>
            <a:lvl7pPr lvl="6" algn="l">
              <a:lnSpc>
                <a:spcPct val="100000"/>
              </a:lnSpc>
              <a:spcBef>
                <a:spcPts val="0"/>
              </a:spcBef>
              <a:spcAft>
                <a:spcPts val="0"/>
              </a:spcAft>
              <a:buSzPts val="5200"/>
              <a:buNone/>
              <a:defRPr sz="6240"/>
            </a:lvl7pPr>
            <a:lvl8pPr lvl="7" algn="l">
              <a:lnSpc>
                <a:spcPct val="100000"/>
              </a:lnSpc>
              <a:spcBef>
                <a:spcPts val="0"/>
              </a:spcBef>
              <a:spcAft>
                <a:spcPts val="0"/>
              </a:spcAft>
              <a:buSzPts val="5200"/>
              <a:buNone/>
              <a:defRPr sz="6240"/>
            </a:lvl8pPr>
            <a:lvl9pPr lvl="8" algn="l">
              <a:lnSpc>
                <a:spcPct val="100000"/>
              </a:lnSpc>
              <a:spcBef>
                <a:spcPts val="0"/>
              </a:spcBef>
              <a:spcAft>
                <a:spcPts val="0"/>
              </a:spcAft>
              <a:buSzPts val="5200"/>
              <a:buNone/>
              <a:defRPr sz="6240"/>
            </a:lvl9pPr>
          </a:lstStyle>
          <a:p>
            <a:endParaRPr/>
          </a:p>
        </p:txBody>
      </p:sp>
      <p:sp>
        <p:nvSpPr>
          <p:cNvPr id="18" name="Google Shape;18;p391"/>
          <p:cNvSpPr txBox="1">
            <a:spLocks noGrp="1"/>
          </p:cNvSpPr>
          <p:nvPr>
            <p:ph type="subTitle" idx="1"/>
          </p:nvPr>
        </p:nvSpPr>
        <p:spPr>
          <a:xfrm>
            <a:off x="572101" y="4515729"/>
            <a:ext cx="3983200" cy="47448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200"/>
              <a:buNone/>
              <a:defRPr sz="1800"/>
            </a:lvl1pPr>
            <a:lvl2pPr lvl="1" algn="l">
              <a:lnSpc>
                <a:spcPct val="100000"/>
              </a:lnSpc>
              <a:spcBef>
                <a:spcPts val="0"/>
              </a:spcBef>
              <a:spcAft>
                <a:spcPts val="0"/>
              </a:spcAft>
              <a:buSzPts val="1200"/>
              <a:buNone/>
              <a:defRPr sz="1440"/>
            </a:lvl2pPr>
            <a:lvl3pPr lvl="2" algn="l">
              <a:lnSpc>
                <a:spcPct val="100000"/>
              </a:lnSpc>
              <a:spcBef>
                <a:spcPts val="0"/>
              </a:spcBef>
              <a:spcAft>
                <a:spcPts val="0"/>
              </a:spcAft>
              <a:buSzPts val="1200"/>
              <a:buNone/>
              <a:defRPr sz="1440"/>
            </a:lvl3pPr>
            <a:lvl4pPr lvl="3" algn="l">
              <a:lnSpc>
                <a:spcPct val="100000"/>
              </a:lnSpc>
              <a:spcBef>
                <a:spcPts val="0"/>
              </a:spcBef>
              <a:spcAft>
                <a:spcPts val="0"/>
              </a:spcAft>
              <a:buSzPts val="1200"/>
              <a:buNone/>
              <a:defRPr sz="1440"/>
            </a:lvl4pPr>
            <a:lvl5pPr lvl="4" algn="l">
              <a:lnSpc>
                <a:spcPct val="100000"/>
              </a:lnSpc>
              <a:spcBef>
                <a:spcPts val="0"/>
              </a:spcBef>
              <a:spcAft>
                <a:spcPts val="0"/>
              </a:spcAft>
              <a:buSzPts val="1200"/>
              <a:buNone/>
              <a:defRPr sz="1440"/>
            </a:lvl5pPr>
            <a:lvl6pPr lvl="5" algn="l">
              <a:lnSpc>
                <a:spcPct val="100000"/>
              </a:lnSpc>
              <a:spcBef>
                <a:spcPts val="0"/>
              </a:spcBef>
              <a:spcAft>
                <a:spcPts val="0"/>
              </a:spcAft>
              <a:buSzPts val="1200"/>
              <a:buNone/>
              <a:defRPr sz="1440"/>
            </a:lvl6pPr>
            <a:lvl7pPr lvl="6" algn="l">
              <a:lnSpc>
                <a:spcPct val="100000"/>
              </a:lnSpc>
              <a:spcBef>
                <a:spcPts val="0"/>
              </a:spcBef>
              <a:spcAft>
                <a:spcPts val="0"/>
              </a:spcAft>
              <a:buSzPts val="1200"/>
              <a:buNone/>
              <a:defRPr sz="1440"/>
            </a:lvl7pPr>
            <a:lvl8pPr lvl="7" algn="l">
              <a:lnSpc>
                <a:spcPct val="100000"/>
              </a:lnSpc>
              <a:spcBef>
                <a:spcPts val="0"/>
              </a:spcBef>
              <a:spcAft>
                <a:spcPts val="0"/>
              </a:spcAft>
              <a:buSzPts val="1200"/>
              <a:buNone/>
              <a:defRPr sz="1440"/>
            </a:lvl8pPr>
            <a:lvl9pPr lvl="8" algn="l">
              <a:lnSpc>
                <a:spcPct val="100000"/>
              </a:lnSpc>
              <a:spcBef>
                <a:spcPts val="0"/>
              </a:spcBef>
              <a:spcAft>
                <a:spcPts val="0"/>
              </a:spcAft>
              <a:buSzPts val="1200"/>
              <a:buNone/>
              <a:defRPr sz="1440"/>
            </a:lvl9pPr>
          </a:lstStyle>
          <a:p>
            <a:endParaRPr/>
          </a:p>
        </p:txBody>
      </p:sp>
      <p:pic>
        <p:nvPicPr>
          <p:cNvPr id="19" name="Google Shape;19;p391"/>
          <p:cNvPicPr preferRelativeResize="0"/>
          <p:nvPr/>
        </p:nvPicPr>
        <p:blipFill rotWithShape="1">
          <a:blip r:embed="rId2">
            <a:alphaModFix/>
          </a:blip>
          <a:srcRect t="-1484" b="-931"/>
          <a:stretch/>
        </p:blipFill>
        <p:spPr>
          <a:xfrm>
            <a:off x="6408701" y="979470"/>
            <a:ext cx="5414399" cy="5125140"/>
          </a:xfrm>
          <a:prstGeom prst="rect">
            <a:avLst/>
          </a:prstGeom>
          <a:noFill/>
          <a:ln>
            <a:noFill/>
          </a:ln>
        </p:spPr>
      </p:pic>
      <p:pic>
        <p:nvPicPr>
          <p:cNvPr id="20" name="Google Shape;20;p391"/>
          <p:cNvPicPr preferRelativeResize="0"/>
          <p:nvPr/>
        </p:nvPicPr>
        <p:blipFill rotWithShape="1">
          <a:blip r:embed="rId3">
            <a:alphaModFix/>
          </a:blip>
          <a:srcRect/>
          <a:stretch/>
        </p:blipFill>
        <p:spPr>
          <a:xfrm>
            <a:off x="572101" y="3252333"/>
            <a:ext cx="5414412" cy="4270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1 column">
  <p:cSld name="Title and 1 column">
    <p:spTree>
      <p:nvGrpSpPr>
        <p:cNvPr id="1" name="Shape 69"/>
        <p:cNvGrpSpPr/>
        <p:nvPr/>
      </p:nvGrpSpPr>
      <p:grpSpPr>
        <a:xfrm>
          <a:off x="0" y="0"/>
          <a:ext cx="0" cy="0"/>
          <a:chOff x="0" y="0"/>
          <a:chExt cx="0" cy="0"/>
        </a:xfrm>
      </p:grpSpPr>
      <p:sp>
        <p:nvSpPr>
          <p:cNvPr id="70" name="Google Shape;70;p40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402"/>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402"/>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half-slide text (RH gray)">
  <p:cSld name="One column half-slide text (RH gray)">
    <p:spTree>
      <p:nvGrpSpPr>
        <p:cNvPr id="1" name="Shape 73"/>
        <p:cNvGrpSpPr/>
        <p:nvPr/>
      </p:nvGrpSpPr>
      <p:grpSpPr>
        <a:xfrm>
          <a:off x="0" y="0"/>
          <a:ext cx="0" cy="0"/>
          <a:chOff x="0" y="0"/>
          <a:chExt cx="0" cy="0"/>
        </a:xfrm>
      </p:grpSpPr>
      <p:sp>
        <p:nvSpPr>
          <p:cNvPr id="74" name="Google Shape;74;p403"/>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75" name="Google Shape;75;p40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403"/>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77" name="Google Shape;77;p403"/>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8" name="Google Shape;78;p403"/>
          <p:cNvPicPr preferRelativeResize="0"/>
          <p:nvPr/>
        </p:nvPicPr>
        <p:blipFill rotWithShape="1">
          <a:blip r:embed="rId2">
            <a:alphaModFix/>
          </a:blip>
          <a:srcRect/>
          <a:stretch/>
        </p:blipFill>
        <p:spPr>
          <a:xfrm>
            <a:off x="11356798" y="245067"/>
            <a:ext cx="611220" cy="472321"/>
          </a:xfrm>
          <a:prstGeom prst="rect">
            <a:avLst/>
          </a:prstGeom>
          <a:noFill/>
          <a:ln>
            <a:noFill/>
          </a:ln>
        </p:spPr>
      </p:pic>
      <p:sp>
        <p:nvSpPr>
          <p:cNvPr id="79" name="Google Shape;79;p403"/>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reak">
  <p:cSld name="Break">
    <p:spTree>
      <p:nvGrpSpPr>
        <p:cNvPr id="1" name="Shape 80"/>
        <p:cNvGrpSpPr/>
        <p:nvPr/>
      </p:nvGrpSpPr>
      <p:grpSpPr>
        <a:xfrm>
          <a:off x="0" y="0"/>
          <a:ext cx="0" cy="0"/>
          <a:chOff x="0" y="0"/>
          <a:chExt cx="0" cy="0"/>
        </a:xfrm>
      </p:grpSpPr>
      <p:sp>
        <p:nvSpPr>
          <p:cNvPr id="81" name="Google Shape;81;p404"/>
          <p:cNvSpPr txBox="1">
            <a:spLocks noGrp="1"/>
          </p:cNvSpPr>
          <p:nvPr>
            <p:ph type="title"/>
          </p:nvPr>
        </p:nvSpPr>
        <p:spPr>
          <a:xfrm>
            <a:off x="415600" y="304722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5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2" name="Google Shape;82;p40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404"/>
          <p:cNvSpPr txBox="1">
            <a:spLocks noGrp="1"/>
          </p:cNvSpPr>
          <p:nvPr>
            <p:ph type="subTitle" idx="1"/>
          </p:nvPr>
        </p:nvSpPr>
        <p:spPr>
          <a:xfrm>
            <a:off x="415600" y="3841845"/>
            <a:ext cx="4605200" cy="111132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2000"/>
              <a:buNone/>
              <a:defRPr sz="2800" i="1"/>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a:endParaRPr/>
          </a:p>
        </p:txBody>
      </p:sp>
      <p:pic>
        <p:nvPicPr>
          <p:cNvPr id="84" name="Google Shape;84;p404" descr="Icon&#10;&#10;Description automatically generated"/>
          <p:cNvPicPr preferRelativeResize="0"/>
          <p:nvPr/>
        </p:nvPicPr>
        <p:blipFill rotWithShape="1">
          <a:blip r:embed="rId2">
            <a:alphaModFix/>
          </a:blip>
          <a:srcRect/>
          <a:stretch/>
        </p:blipFill>
        <p:spPr>
          <a:xfrm>
            <a:off x="6021080" y="928080"/>
            <a:ext cx="5001840" cy="5001840"/>
          </a:xfrm>
          <a:prstGeom prst="rect">
            <a:avLst/>
          </a:prstGeom>
          <a:noFill/>
          <a:ln>
            <a:noFill/>
          </a:ln>
        </p:spPr>
      </p:pic>
      <p:sp>
        <p:nvSpPr>
          <p:cNvPr id="85" name="Google Shape;85;p404"/>
          <p:cNvSpPr/>
          <p:nvPr/>
        </p:nvSpPr>
        <p:spPr>
          <a:xfrm>
            <a:off x="5747600" y="-4239600"/>
            <a:ext cx="5548800" cy="500184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86" name="Google Shape;86;p404"/>
          <p:cNvSpPr/>
          <p:nvPr/>
        </p:nvSpPr>
        <p:spPr>
          <a:xfrm>
            <a:off x="5747600" y="6095551"/>
            <a:ext cx="5548800" cy="5001840"/>
          </a:xfrm>
          <a:prstGeom prst="ellipse">
            <a:avLst/>
          </a:prstGeom>
          <a:noFill/>
          <a:ln w="9525"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87" name="Google Shape;87;p404"/>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subtitled columns">
  <p:cSld name="Title and 2 subtitled columns">
    <p:spTree>
      <p:nvGrpSpPr>
        <p:cNvPr id="1" name="Shape 88"/>
        <p:cNvGrpSpPr/>
        <p:nvPr/>
      </p:nvGrpSpPr>
      <p:grpSpPr>
        <a:xfrm>
          <a:off x="0" y="0"/>
          <a:ext cx="0" cy="0"/>
          <a:chOff x="0" y="0"/>
          <a:chExt cx="0" cy="0"/>
        </a:xfrm>
      </p:grpSpPr>
      <p:sp>
        <p:nvSpPr>
          <p:cNvPr id="89" name="Google Shape;89;p40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405"/>
          <p:cNvSpPr txBox="1">
            <a:spLocks noGrp="1"/>
          </p:cNvSpPr>
          <p:nvPr>
            <p:ph type="body" idx="1"/>
          </p:nvPr>
        </p:nvSpPr>
        <p:spPr>
          <a:xfrm>
            <a:off x="415600" y="2128838"/>
            <a:ext cx="5333200" cy="3962876"/>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91" name="Google Shape;91;p405"/>
          <p:cNvSpPr txBox="1">
            <a:spLocks noGrp="1"/>
          </p:cNvSpPr>
          <p:nvPr>
            <p:ph type="body" idx="2"/>
          </p:nvPr>
        </p:nvSpPr>
        <p:spPr>
          <a:xfrm>
            <a:off x="6443200" y="2128836"/>
            <a:ext cx="5333200" cy="3962877"/>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92" name="Google Shape;92;p405"/>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405"/>
          <p:cNvSpPr txBox="1"/>
          <p:nvPr/>
        </p:nvSpPr>
        <p:spPr>
          <a:xfrm>
            <a:off x="6422011" y="1081613"/>
            <a:ext cx="5240400" cy="27324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endParaRPr sz="1800" b="1" i="0" u="none" strike="noStrike" cap="none">
              <a:solidFill>
                <a:schemeClr val="accent5"/>
              </a:solidFill>
              <a:latin typeface="Century Gothic"/>
              <a:ea typeface="Century Gothic"/>
              <a:cs typeface="Century Gothic"/>
              <a:sym typeface="Century Gothic"/>
            </a:endParaRPr>
          </a:p>
        </p:txBody>
      </p:sp>
      <p:sp>
        <p:nvSpPr>
          <p:cNvPr id="94" name="Google Shape;94;p405"/>
          <p:cNvSpPr txBox="1">
            <a:spLocks noGrp="1"/>
          </p:cNvSpPr>
          <p:nvPr>
            <p:ph type="body" idx="3"/>
          </p:nvPr>
        </p:nvSpPr>
        <p:spPr>
          <a:xfrm>
            <a:off x="6422069" y="1504650"/>
            <a:ext cx="5354329" cy="388017"/>
          </a:xfrm>
          <a:prstGeom prst="rect">
            <a:avLst/>
          </a:prstGeom>
          <a:noFill/>
          <a:ln>
            <a:noFill/>
          </a:ln>
        </p:spPr>
        <p:txBody>
          <a:bodyPr spcFirstLastPara="1" wrap="square" lIns="91425" tIns="91425" rIns="91425" bIns="91425" anchor="ctr" anchorCtr="0">
            <a:normAutofit/>
          </a:bodyPr>
          <a:lstStyle>
            <a:lvl1pPr marL="457200" lvl="0" indent="-228600" algn="ctr">
              <a:lnSpc>
                <a:spcPct val="115000"/>
              </a:lnSpc>
              <a:spcBef>
                <a:spcPts val="0"/>
              </a:spcBef>
              <a:spcAft>
                <a:spcPts val="0"/>
              </a:spcAft>
              <a:buSzPts val="1800"/>
              <a:buNone/>
              <a:defRPr b="1">
                <a:solidFill>
                  <a:schemeClr val="accent2"/>
                </a:solidFill>
              </a:defRPr>
            </a:lvl1pPr>
            <a:lvl2pPr marL="914400" lvl="1" indent="-228600" algn="l">
              <a:lnSpc>
                <a:spcPct val="115000"/>
              </a:lnSpc>
              <a:spcBef>
                <a:spcPts val="0"/>
              </a:spcBef>
              <a:spcAft>
                <a:spcPts val="0"/>
              </a:spcAft>
              <a:buSzPts val="1400"/>
              <a:buNone/>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5" name="Google Shape;95;p405"/>
          <p:cNvSpPr txBox="1"/>
          <p:nvPr/>
        </p:nvSpPr>
        <p:spPr>
          <a:xfrm>
            <a:off x="415599" y="1354853"/>
            <a:ext cx="5240400" cy="27324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endParaRPr sz="1800" b="1" i="0" u="none" strike="noStrike" cap="none">
              <a:solidFill>
                <a:schemeClr val="accent5"/>
              </a:solidFill>
              <a:latin typeface="Century Gothic"/>
              <a:ea typeface="Century Gothic"/>
              <a:cs typeface="Century Gothic"/>
              <a:sym typeface="Century Gothic"/>
            </a:endParaRPr>
          </a:p>
        </p:txBody>
      </p:sp>
      <p:sp>
        <p:nvSpPr>
          <p:cNvPr id="96" name="Google Shape;96;p405"/>
          <p:cNvSpPr txBox="1">
            <a:spLocks noGrp="1"/>
          </p:cNvSpPr>
          <p:nvPr>
            <p:ph type="body" idx="4"/>
          </p:nvPr>
        </p:nvSpPr>
        <p:spPr>
          <a:xfrm>
            <a:off x="415603" y="1518255"/>
            <a:ext cx="5354329" cy="388017"/>
          </a:xfrm>
          <a:prstGeom prst="rect">
            <a:avLst/>
          </a:prstGeom>
          <a:noFill/>
          <a:ln>
            <a:noFill/>
          </a:ln>
        </p:spPr>
        <p:txBody>
          <a:bodyPr spcFirstLastPara="1" wrap="square" lIns="91425" tIns="91425" rIns="91425" bIns="91425" anchor="ctr" anchorCtr="0">
            <a:normAutofit/>
          </a:bodyPr>
          <a:lstStyle>
            <a:lvl1pPr marL="457200" lvl="0" indent="-228600" algn="ctr">
              <a:lnSpc>
                <a:spcPct val="115000"/>
              </a:lnSpc>
              <a:spcBef>
                <a:spcPts val="0"/>
              </a:spcBef>
              <a:spcAft>
                <a:spcPts val="0"/>
              </a:spcAft>
              <a:buSzPts val="1800"/>
              <a:buNone/>
              <a:defRPr b="1">
                <a:solidFill>
                  <a:schemeClr val="accent2"/>
                </a:solidFill>
              </a:defRPr>
            </a:lvl1pPr>
            <a:lvl2pPr marL="914400" lvl="1" indent="-228600" algn="l">
              <a:lnSpc>
                <a:spcPct val="115000"/>
              </a:lnSpc>
              <a:spcBef>
                <a:spcPts val="0"/>
              </a:spcBef>
              <a:spcAft>
                <a:spcPts val="0"/>
              </a:spcAft>
              <a:buSzPts val="1400"/>
              <a:buNone/>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2 columns (RH gray)">
  <p:cSld name="Title and 2 columns (RH gray)">
    <p:spTree>
      <p:nvGrpSpPr>
        <p:cNvPr id="1" name="Shape 97"/>
        <p:cNvGrpSpPr/>
        <p:nvPr/>
      </p:nvGrpSpPr>
      <p:grpSpPr>
        <a:xfrm>
          <a:off x="0" y="0"/>
          <a:ext cx="0" cy="0"/>
          <a:chOff x="0" y="0"/>
          <a:chExt cx="0" cy="0"/>
        </a:xfrm>
      </p:grpSpPr>
      <p:sp>
        <p:nvSpPr>
          <p:cNvPr id="98" name="Google Shape;98;p406"/>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99" name="Google Shape;99;p40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406"/>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01" name="Google Shape;101;p406"/>
          <p:cNvSpPr txBox="1">
            <a:spLocks noGrp="1"/>
          </p:cNvSpPr>
          <p:nvPr>
            <p:ph type="body" idx="2"/>
          </p:nvPr>
        </p:nvSpPr>
        <p:spPr>
          <a:xfrm>
            <a:off x="64432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02" name="Google Shape;102;p406"/>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03" name="Google Shape;103;p406"/>
          <p:cNvPicPr preferRelativeResize="0"/>
          <p:nvPr/>
        </p:nvPicPr>
        <p:blipFill rotWithShape="1">
          <a:blip r:embed="rId2">
            <a:alphaModFix/>
          </a:blip>
          <a:srcRect/>
          <a:stretch/>
        </p:blipFill>
        <p:spPr>
          <a:xfrm>
            <a:off x="11356798" y="245067"/>
            <a:ext cx="611220" cy="472321"/>
          </a:xfrm>
          <a:prstGeom prst="rect">
            <a:avLst/>
          </a:prstGeom>
          <a:noFill/>
          <a:ln>
            <a:noFill/>
          </a:ln>
        </p:spPr>
      </p:pic>
      <p:sp>
        <p:nvSpPr>
          <p:cNvPr id="104" name="Google Shape;104;p406"/>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05"/>
        <p:cNvGrpSpPr/>
        <p:nvPr/>
      </p:nvGrpSpPr>
      <p:grpSpPr>
        <a:xfrm>
          <a:off x="0" y="0"/>
          <a:ext cx="0" cy="0"/>
          <a:chOff x="0" y="0"/>
          <a:chExt cx="0" cy="0"/>
        </a:xfrm>
      </p:grpSpPr>
      <p:sp>
        <p:nvSpPr>
          <p:cNvPr id="106" name="Google Shape;106;p407"/>
          <p:cNvSpPr/>
          <p:nvPr/>
        </p:nvSpPr>
        <p:spPr>
          <a:xfrm>
            <a:off x="10343229"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07" name="Google Shape;107;p407"/>
          <p:cNvSpPr/>
          <p:nvPr/>
        </p:nvSpPr>
        <p:spPr>
          <a:xfrm>
            <a:off x="-1" y="0"/>
            <a:ext cx="9447754"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 name="Google Shape;108;p40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109" name="Google Shape;109;p407" descr="Icon&#10;&#10;Description automatically generated"/>
          <p:cNvPicPr preferRelativeResize="0"/>
          <p:nvPr/>
        </p:nvPicPr>
        <p:blipFill rotWithShape="1">
          <a:blip r:embed="rId2">
            <a:alphaModFix/>
          </a:blip>
          <a:srcRect/>
          <a:stretch/>
        </p:blipFill>
        <p:spPr>
          <a:xfrm>
            <a:off x="9597060" y="2213426"/>
            <a:ext cx="2431148" cy="2431148"/>
          </a:xfrm>
          <a:prstGeom prst="rect">
            <a:avLst/>
          </a:prstGeom>
          <a:noFill/>
          <a:ln>
            <a:noFill/>
          </a:ln>
        </p:spPr>
      </p:pic>
      <p:sp>
        <p:nvSpPr>
          <p:cNvPr id="110" name="Google Shape;110;p407"/>
          <p:cNvSpPr txBox="1">
            <a:spLocks noGrp="1"/>
          </p:cNvSpPr>
          <p:nvPr>
            <p:ph type="body" idx="1"/>
          </p:nvPr>
        </p:nvSpPr>
        <p:spPr>
          <a:xfrm>
            <a:off x="416389" y="1537176"/>
            <a:ext cx="8613312" cy="4554538"/>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1" name="Google Shape;111;p407"/>
          <p:cNvSpPr txBox="1">
            <a:spLocks noGrp="1"/>
          </p:cNvSpPr>
          <p:nvPr>
            <p:ph type="title"/>
          </p:nvPr>
        </p:nvSpPr>
        <p:spPr>
          <a:xfrm>
            <a:off x="415600" y="528436"/>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407"/>
          <p:cNvSpPr txBox="1"/>
          <p:nvPr/>
        </p:nvSpPr>
        <p:spPr>
          <a:xfrm>
            <a:off x="415600" y="6284185"/>
            <a:ext cx="2505730" cy="387762"/>
          </a:xfrm>
          <a:prstGeom prst="rect">
            <a:avLst/>
          </a:prstGeom>
          <a:noFill/>
          <a:ln>
            <a:noFill/>
          </a:ln>
        </p:spPr>
        <p:txBody>
          <a:bodyPr spcFirstLastPara="1" wrap="square" lIns="109700" tIns="109700" rIns="109700" bIns="109700" anchor="t" anchorCtr="0">
            <a:spAutoFit/>
          </a:bodyPr>
          <a:lstStyle/>
          <a:p>
            <a:pPr marL="0" marR="0" lvl="0" indent="0" algn="l"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Visual Design &amp; Storytelling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13"/>
        <p:cNvGrpSpPr/>
        <p:nvPr/>
      </p:nvGrpSpPr>
      <p:grpSpPr>
        <a:xfrm>
          <a:off x="0" y="0"/>
          <a:ext cx="0" cy="0"/>
          <a:chOff x="0" y="0"/>
          <a:chExt cx="0" cy="0"/>
        </a:xfrm>
      </p:grpSpPr>
      <p:sp>
        <p:nvSpPr>
          <p:cNvPr id="114" name="Google Shape;114;p40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t question">
  <p:cSld name="Chat question">
    <p:spTree>
      <p:nvGrpSpPr>
        <p:cNvPr id="1" name="Shape 115"/>
        <p:cNvGrpSpPr/>
        <p:nvPr/>
      </p:nvGrpSpPr>
      <p:grpSpPr>
        <a:xfrm>
          <a:off x="0" y="0"/>
          <a:ext cx="0" cy="0"/>
          <a:chOff x="0" y="0"/>
          <a:chExt cx="0" cy="0"/>
        </a:xfrm>
      </p:grpSpPr>
      <p:sp>
        <p:nvSpPr>
          <p:cNvPr id="116" name="Google Shape;116;p40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409"/>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228600" algn="l">
              <a:lnSpc>
                <a:spcPct val="115000"/>
              </a:lnSpc>
              <a:spcBef>
                <a:spcPts val="0"/>
              </a:spcBef>
              <a:spcAft>
                <a:spcPts val="0"/>
              </a:spcAft>
              <a:buSzPts val="1200"/>
              <a:buNone/>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18" name="Google Shape;118;p409"/>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19" name="Google Shape;119;p409" descr="Icon&#10;&#10;Description automatically generated"/>
          <p:cNvPicPr preferRelativeResize="0"/>
          <p:nvPr/>
        </p:nvPicPr>
        <p:blipFill rotWithShape="1">
          <a:blip r:embed="rId2">
            <a:alphaModFix/>
          </a:blip>
          <a:srcRect/>
          <a:stretch/>
        </p:blipFill>
        <p:spPr>
          <a:xfrm>
            <a:off x="8855067" y="3409917"/>
            <a:ext cx="2807341" cy="2807341"/>
          </a:xfrm>
          <a:prstGeom prst="rect">
            <a:avLst/>
          </a:prstGeom>
          <a:noFill/>
          <a:ln>
            <a:noFill/>
          </a:ln>
        </p:spPr>
      </p:pic>
      <p:sp>
        <p:nvSpPr>
          <p:cNvPr id="120" name="Google Shape;120;p409"/>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of day">
  <p:cSld name="End of day">
    <p:bg>
      <p:bgPr>
        <a:solidFill>
          <a:schemeClr val="dk1"/>
        </a:solidFill>
        <a:effectLst/>
      </p:bgPr>
    </p:bg>
    <p:spTree>
      <p:nvGrpSpPr>
        <p:cNvPr id="1" name="Shape 121"/>
        <p:cNvGrpSpPr/>
        <p:nvPr/>
      </p:nvGrpSpPr>
      <p:grpSpPr>
        <a:xfrm>
          <a:off x="0" y="0"/>
          <a:ext cx="0" cy="0"/>
          <a:chOff x="0" y="0"/>
          <a:chExt cx="0" cy="0"/>
        </a:xfrm>
      </p:grpSpPr>
      <p:sp>
        <p:nvSpPr>
          <p:cNvPr id="122" name="Google Shape;122;p41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410"/>
          <p:cNvPicPr preferRelativeResize="0"/>
          <p:nvPr/>
        </p:nvPicPr>
        <p:blipFill rotWithShape="1">
          <a:blip r:embed="rId2">
            <a:alphaModFix/>
          </a:blip>
          <a:srcRect/>
          <a:stretch/>
        </p:blipFill>
        <p:spPr>
          <a:xfrm>
            <a:off x="558973" y="3223270"/>
            <a:ext cx="142900" cy="394200"/>
          </a:xfrm>
          <a:prstGeom prst="rect">
            <a:avLst/>
          </a:prstGeom>
          <a:noFill/>
          <a:ln>
            <a:noFill/>
          </a:ln>
        </p:spPr>
      </p:pic>
      <p:sp>
        <p:nvSpPr>
          <p:cNvPr id="124" name="Google Shape;124;p410"/>
          <p:cNvSpPr/>
          <p:nvPr/>
        </p:nvSpPr>
        <p:spPr>
          <a:xfrm>
            <a:off x="8324667" y="-777400"/>
            <a:ext cx="9753200" cy="975312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25" name="Google Shape;125;p410"/>
          <p:cNvSpPr txBox="1">
            <a:spLocks noGrp="1"/>
          </p:cNvSpPr>
          <p:nvPr>
            <p:ph type="title"/>
          </p:nvPr>
        </p:nvSpPr>
        <p:spPr>
          <a:xfrm>
            <a:off x="909576" y="2927828"/>
            <a:ext cx="8537600" cy="77508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sz="4800">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26" name="Google Shape;126;p410"/>
          <p:cNvSpPr txBox="1">
            <a:spLocks noGrp="1"/>
          </p:cNvSpPr>
          <p:nvPr>
            <p:ph type="subTitle" idx="1"/>
          </p:nvPr>
        </p:nvSpPr>
        <p:spPr>
          <a:xfrm>
            <a:off x="909576" y="3943820"/>
            <a:ext cx="4387200" cy="65547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FFFFFF"/>
              </a:buClr>
              <a:buSzPts val="1400"/>
              <a:buNone/>
              <a:defRPr sz="2800" b="1">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pic>
        <p:nvPicPr>
          <p:cNvPr id="127" name="Google Shape;127;p410"/>
          <p:cNvPicPr preferRelativeResize="0"/>
          <p:nvPr/>
        </p:nvPicPr>
        <p:blipFill rotWithShape="1">
          <a:blip r:embed="rId3">
            <a:alphaModFix/>
          </a:blip>
          <a:srcRect/>
          <a:stretch/>
        </p:blipFill>
        <p:spPr>
          <a:xfrm>
            <a:off x="7013625" y="1045900"/>
            <a:ext cx="6071919" cy="552402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128"/>
        <p:cNvGrpSpPr/>
        <p:nvPr/>
      </p:nvGrpSpPr>
      <p:grpSpPr>
        <a:xfrm>
          <a:off x="0" y="0"/>
          <a:ext cx="0" cy="0"/>
          <a:chOff x="0" y="0"/>
          <a:chExt cx="0" cy="0"/>
        </a:xfrm>
      </p:grpSpPr>
      <p:sp>
        <p:nvSpPr>
          <p:cNvPr id="129" name="Google Shape;129;p411"/>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11"/>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31" name="Google Shape;131;p411"/>
          <p:cNvSpPr txBox="1">
            <a:spLocks noGrp="1"/>
          </p:cNvSpPr>
          <p:nvPr>
            <p:ph type="body" idx="2"/>
          </p:nvPr>
        </p:nvSpPr>
        <p:spPr>
          <a:xfrm>
            <a:off x="64432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32" name="Google Shape;132;p411"/>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o we are">
  <p:cSld name="Who we are">
    <p:spTree>
      <p:nvGrpSpPr>
        <p:cNvPr id="1" name="Shape 21"/>
        <p:cNvGrpSpPr/>
        <p:nvPr/>
      </p:nvGrpSpPr>
      <p:grpSpPr>
        <a:xfrm>
          <a:off x="0" y="0"/>
          <a:ext cx="0" cy="0"/>
          <a:chOff x="0" y="0"/>
          <a:chExt cx="0" cy="0"/>
        </a:xfrm>
      </p:grpSpPr>
      <p:sp>
        <p:nvSpPr>
          <p:cNvPr id="22" name="Google Shape;22;p394"/>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3" name="Google Shape;23;p39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94"/>
          <p:cNvSpPr txBox="1"/>
          <p:nvPr/>
        </p:nvSpPr>
        <p:spPr>
          <a:xfrm>
            <a:off x="415599" y="1682817"/>
            <a:ext cx="5680399" cy="418576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Century Gothic"/>
                <a:ea typeface="Century Gothic"/>
                <a:cs typeface="Century Gothic"/>
                <a:sym typeface="Century Gothic"/>
              </a:rPr>
              <a:t>We provide: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entury Gothic"/>
                <a:ea typeface="Century Gothic"/>
                <a:cs typeface="Century Gothic"/>
                <a:sym typeface="Century Gothic"/>
              </a:rPr>
              <a:t>High-quality data science training programs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entury Gothic"/>
                <a:ea typeface="Century Gothic"/>
                <a:cs typeface="Century Gothic"/>
                <a:sym typeface="Century Gothic"/>
              </a:rPr>
              <a:t>Customized executive workshops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entury Gothic"/>
                <a:ea typeface="Century Gothic"/>
                <a:cs typeface="Century Gothic"/>
                <a:sym typeface="Century Gothic"/>
              </a:rPr>
              <a:t>Custom software solutions and consulting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Century Gothic"/>
                <a:ea typeface="Century Gothic"/>
                <a:cs typeface="Century Gothic"/>
                <a:sym typeface="Century Gothic"/>
              </a:rPr>
              <a:t>Since 2014, we’ve worked with thousands of professionals to make their data work for them.</a:t>
            </a:r>
            <a:endParaRPr sz="1400" b="0" i="0" u="none" strike="noStrike" cap="none">
              <a:solidFill>
                <a:srgbClr val="000000"/>
              </a:solidFill>
              <a:latin typeface="Arial"/>
              <a:ea typeface="Arial"/>
              <a:cs typeface="Arial"/>
              <a:sym typeface="Arial"/>
            </a:endParaRPr>
          </a:p>
        </p:txBody>
      </p:sp>
      <p:pic>
        <p:nvPicPr>
          <p:cNvPr id="25" name="Google Shape;25;p394" descr="A picture containing text, sign&#10;&#10;Description automatically generated"/>
          <p:cNvPicPr preferRelativeResize="0"/>
          <p:nvPr/>
        </p:nvPicPr>
        <p:blipFill rotWithShape="1">
          <a:blip r:embed="rId2">
            <a:alphaModFix/>
          </a:blip>
          <a:srcRect/>
          <a:stretch/>
        </p:blipFill>
        <p:spPr>
          <a:xfrm>
            <a:off x="7459907" y="2146086"/>
            <a:ext cx="3368185" cy="2891993"/>
          </a:xfrm>
          <a:prstGeom prst="rect">
            <a:avLst/>
          </a:prstGeom>
          <a:noFill/>
          <a:ln>
            <a:noFill/>
          </a:ln>
        </p:spPr>
      </p:pic>
      <p:sp>
        <p:nvSpPr>
          <p:cNvPr id="26" name="Google Shape;26;p394"/>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
        <p:nvSpPr>
          <p:cNvPr id="27" name="Google Shape;27;p394"/>
          <p:cNvSpPr txBox="1"/>
          <p:nvPr/>
        </p:nvSpPr>
        <p:spPr>
          <a:xfrm>
            <a:off x="415600" y="534330"/>
            <a:ext cx="46052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Who we are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eet your instructor">
  <p:cSld name="Meet your instructor">
    <p:bg>
      <p:bgPr>
        <a:solidFill>
          <a:srgbClr val="422772"/>
        </a:solidFill>
        <a:effectLst/>
      </p:bgPr>
    </p:bg>
    <p:spTree>
      <p:nvGrpSpPr>
        <p:cNvPr id="1" name="Shape 179"/>
        <p:cNvGrpSpPr/>
        <p:nvPr/>
      </p:nvGrpSpPr>
      <p:grpSpPr>
        <a:xfrm>
          <a:off x="0" y="0"/>
          <a:ext cx="0" cy="0"/>
          <a:chOff x="0" y="0"/>
          <a:chExt cx="0" cy="0"/>
        </a:xfrm>
      </p:grpSpPr>
      <p:sp>
        <p:nvSpPr>
          <p:cNvPr id="180" name="Google Shape;180;p41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419"/>
          <p:cNvSpPr txBox="1"/>
          <p:nvPr/>
        </p:nvSpPr>
        <p:spPr>
          <a:xfrm>
            <a:off x="406388" y="535121"/>
            <a:ext cx="3003600" cy="245664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3200"/>
              <a:buFont typeface="Century Gothic"/>
              <a:buNone/>
            </a:pPr>
            <a:r>
              <a:rPr lang="en-US" sz="3600" b="1" i="0" u="none" strike="noStrike" cap="none">
                <a:solidFill>
                  <a:srgbClr val="FFFFFF"/>
                </a:solidFill>
                <a:latin typeface="Century Gothic"/>
                <a:ea typeface="Century Gothic"/>
                <a:cs typeface="Century Gothic"/>
                <a:sym typeface="Century Gothic"/>
              </a:rPr>
              <a:t>Meet your instructor</a:t>
            </a:r>
            <a:endParaRPr sz="1400" b="0" i="0" u="none" strike="noStrike" cap="none">
              <a:solidFill>
                <a:srgbClr val="000000"/>
              </a:solidFill>
              <a:latin typeface="Arial"/>
              <a:ea typeface="Arial"/>
              <a:cs typeface="Arial"/>
              <a:sym typeface="Arial"/>
            </a:endParaRPr>
          </a:p>
        </p:txBody>
      </p:sp>
      <p:sp>
        <p:nvSpPr>
          <p:cNvPr id="182" name="Google Shape;182;p419"/>
          <p:cNvSpPr txBox="1"/>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accent1"/>
                </a:solidFill>
                <a:latin typeface="Century Gothic"/>
                <a:ea typeface="Century Gothic"/>
                <a:cs typeface="Century Gothic"/>
                <a:sym typeface="Century Gothic"/>
              </a:rPr>
              <a:t>‹#›</a:t>
            </a:fld>
            <a:endParaRPr sz="1200" b="0" i="0" u="none" strike="noStrike" cap="none">
              <a:solidFill>
                <a:schemeClr val="accent1"/>
              </a:solidFill>
              <a:latin typeface="Century Gothic"/>
              <a:ea typeface="Century Gothic"/>
              <a:cs typeface="Century Gothic"/>
              <a:sym typeface="Century Gothic"/>
            </a:endParaRPr>
          </a:p>
        </p:txBody>
      </p:sp>
      <p:sp>
        <p:nvSpPr>
          <p:cNvPr id="183" name="Google Shape;183;p419"/>
          <p:cNvSpPr/>
          <p:nvPr/>
        </p:nvSpPr>
        <p:spPr>
          <a:xfrm>
            <a:off x="3982308" y="192452"/>
            <a:ext cx="7409600" cy="666864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84" name="Google Shape;184;p419"/>
          <p:cNvSpPr/>
          <p:nvPr/>
        </p:nvSpPr>
        <p:spPr>
          <a:xfrm>
            <a:off x="3628007" y="-126420"/>
            <a:ext cx="8118000" cy="730620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85" name="Google Shape;185;p419"/>
          <p:cNvSpPr/>
          <p:nvPr/>
        </p:nvSpPr>
        <p:spPr>
          <a:xfrm>
            <a:off x="339807" y="3136672"/>
            <a:ext cx="1568800" cy="141192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86" name="Google Shape;186;p419"/>
          <p:cNvSpPr/>
          <p:nvPr/>
        </p:nvSpPr>
        <p:spPr>
          <a:xfrm>
            <a:off x="568772" y="3222127"/>
            <a:ext cx="3445278" cy="3100751"/>
          </a:xfrm>
          <a:prstGeom prst="ellipse">
            <a:avLst/>
          </a:prstGeom>
          <a:solidFill>
            <a:schemeClr val="accent6"/>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r>
              <a:rPr lang="en-US" sz="960" b="0" i="0" u="none" strike="noStrike" cap="none">
                <a:solidFill>
                  <a:srgbClr val="FF00FF"/>
                </a:solidFill>
                <a:latin typeface="Arial"/>
                <a:ea typeface="Arial"/>
                <a:cs typeface="Arial"/>
                <a:sym typeface="Arial"/>
              </a:rPr>
              <a:t>Cover with image; right-click and select clipping mask - circle</a:t>
            </a:r>
            <a:endParaRPr sz="960" b="0" i="0" u="none" strike="noStrike" cap="none">
              <a:solidFill>
                <a:srgbClr val="FF00FF"/>
              </a:solidFill>
              <a:latin typeface="Arial"/>
              <a:ea typeface="Arial"/>
              <a:cs typeface="Arial"/>
              <a:sym typeface="Arial"/>
            </a:endParaRPr>
          </a:p>
        </p:txBody>
      </p:sp>
      <p:sp>
        <p:nvSpPr>
          <p:cNvPr id="187" name="Google Shape;187;p419"/>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chemeClr val="lt1"/>
                </a:solidFill>
                <a:latin typeface="Century Gothic"/>
                <a:ea typeface="Century Gothic"/>
                <a:cs typeface="Century Gothic"/>
                <a:sym typeface="Century Gothic"/>
              </a:rPr>
              <a:t>DATA SOCIETY © 2021</a:t>
            </a:r>
            <a:endParaRPr sz="1400" b="0" i="0" u="none" strike="noStrike" cap="none">
              <a:solidFill>
                <a:srgbClr val="000000"/>
              </a:solidFill>
              <a:latin typeface="Arial"/>
              <a:ea typeface="Arial"/>
              <a:cs typeface="Arial"/>
              <a:sym typeface="Arial"/>
            </a:endParaRPr>
          </a:p>
        </p:txBody>
      </p:sp>
      <p:sp>
        <p:nvSpPr>
          <p:cNvPr id="188" name="Google Shape;188;p419"/>
          <p:cNvSpPr txBox="1">
            <a:spLocks noGrp="1"/>
          </p:cNvSpPr>
          <p:nvPr>
            <p:ph type="body" idx="1"/>
          </p:nvPr>
        </p:nvSpPr>
        <p:spPr>
          <a:xfrm>
            <a:off x="5094288" y="2424113"/>
            <a:ext cx="5108575" cy="3089275"/>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800"/>
              <a:buNone/>
              <a:defRPr sz="20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9" name="Google Shape;189;p419"/>
          <p:cNvSpPr txBox="1">
            <a:spLocks noGrp="1"/>
          </p:cNvSpPr>
          <p:nvPr>
            <p:ph type="body" idx="2"/>
          </p:nvPr>
        </p:nvSpPr>
        <p:spPr>
          <a:xfrm>
            <a:off x="5094288" y="1344613"/>
            <a:ext cx="5108575" cy="830262"/>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800"/>
              <a:buNone/>
              <a:defRPr sz="2800" b="0" i="1"/>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ast Facts">
  <p:cSld name="Fast Facts">
    <p:spTree>
      <p:nvGrpSpPr>
        <p:cNvPr id="1" name="Shape 190"/>
        <p:cNvGrpSpPr/>
        <p:nvPr/>
      </p:nvGrpSpPr>
      <p:grpSpPr>
        <a:xfrm>
          <a:off x="0" y="0"/>
          <a:ext cx="0" cy="0"/>
          <a:chOff x="0" y="0"/>
          <a:chExt cx="0" cy="0"/>
        </a:xfrm>
      </p:grpSpPr>
      <p:sp>
        <p:nvSpPr>
          <p:cNvPr id="191" name="Google Shape;191;p420"/>
          <p:cNvSpPr txBox="1">
            <a:spLocks noGrp="1"/>
          </p:cNvSpPr>
          <p:nvPr>
            <p:ph type="title"/>
          </p:nvPr>
        </p:nvSpPr>
        <p:spPr>
          <a:xfrm>
            <a:off x="405900" y="2094153"/>
            <a:ext cx="4605200" cy="1976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4200"/>
              <a:buNone/>
              <a:defRPr sz="5040"/>
            </a:lvl2pPr>
            <a:lvl3pPr lvl="2" algn="l">
              <a:lnSpc>
                <a:spcPct val="100000"/>
              </a:lnSpc>
              <a:spcBef>
                <a:spcPts val="0"/>
              </a:spcBef>
              <a:spcAft>
                <a:spcPts val="0"/>
              </a:spcAft>
              <a:buSzPts val="4200"/>
              <a:buNone/>
              <a:defRPr sz="5040"/>
            </a:lvl3pPr>
            <a:lvl4pPr lvl="3" algn="l">
              <a:lnSpc>
                <a:spcPct val="100000"/>
              </a:lnSpc>
              <a:spcBef>
                <a:spcPts val="0"/>
              </a:spcBef>
              <a:spcAft>
                <a:spcPts val="0"/>
              </a:spcAft>
              <a:buSzPts val="4200"/>
              <a:buNone/>
              <a:defRPr sz="5040"/>
            </a:lvl4pPr>
            <a:lvl5pPr lvl="4" algn="l">
              <a:lnSpc>
                <a:spcPct val="100000"/>
              </a:lnSpc>
              <a:spcBef>
                <a:spcPts val="0"/>
              </a:spcBef>
              <a:spcAft>
                <a:spcPts val="0"/>
              </a:spcAft>
              <a:buSzPts val="4200"/>
              <a:buNone/>
              <a:defRPr sz="5040"/>
            </a:lvl5pPr>
            <a:lvl6pPr lvl="5" algn="l">
              <a:lnSpc>
                <a:spcPct val="100000"/>
              </a:lnSpc>
              <a:spcBef>
                <a:spcPts val="0"/>
              </a:spcBef>
              <a:spcAft>
                <a:spcPts val="0"/>
              </a:spcAft>
              <a:buSzPts val="4200"/>
              <a:buNone/>
              <a:defRPr sz="5040"/>
            </a:lvl6pPr>
            <a:lvl7pPr lvl="6" algn="l">
              <a:lnSpc>
                <a:spcPct val="100000"/>
              </a:lnSpc>
              <a:spcBef>
                <a:spcPts val="0"/>
              </a:spcBef>
              <a:spcAft>
                <a:spcPts val="0"/>
              </a:spcAft>
              <a:buSzPts val="4200"/>
              <a:buNone/>
              <a:defRPr sz="5040"/>
            </a:lvl7pPr>
            <a:lvl8pPr lvl="7" algn="l">
              <a:lnSpc>
                <a:spcPct val="100000"/>
              </a:lnSpc>
              <a:spcBef>
                <a:spcPts val="0"/>
              </a:spcBef>
              <a:spcAft>
                <a:spcPts val="0"/>
              </a:spcAft>
              <a:buSzPts val="4200"/>
              <a:buNone/>
              <a:defRPr sz="5040"/>
            </a:lvl8pPr>
            <a:lvl9pPr lvl="8" algn="l">
              <a:lnSpc>
                <a:spcPct val="100000"/>
              </a:lnSpc>
              <a:spcBef>
                <a:spcPts val="0"/>
              </a:spcBef>
              <a:spcAft>
                <a:spcPts val="0"/>
              </a:spcAft>
              <a:buSzPts val="4200"/>
              <a:buNone/>
              <a:defRPr sz="5040"/>
            </a:lvl9pPr>
          </a:lstStyle>
          <a:p>
            <a:endParaRPr/>
          </a:p>
        </p:txBody>
      </p:sp>
      <p:sp>
        <p:nvSpPr>
          <p:cNvPr id="192" name="Google Shape;192;p420"/>
          <p:cNvSpPr txBox="1">
            <a:spLocks noGrp="1"/>
          </p:cNvSpPr>
          <p:nvPr>
            <p:ph type="subTitle" idx="1"/>
          </p:nvPr>
        </p:nvSpPr>
        <p:spPr>
          <a:xfrm>
            <a:off x="405900" y="4187372"/>
            <a:ext cx="4605200" cy="111132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2000"/>
              <a:buNone/>
              <a:defRPr sz="2400"/>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a:endParaRPr/>
          </a:p>
        </p:txBody>
      </p:sp>
      <p:sp>
        <p:nvSpPr>
          <p:cNvPr id="193" name="Google Shape;193;p420"/>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94" name="Google Shape;194;p420"/>
          <p:cNvSpPr txBox="1">
            <a:spLocks noGrp="1"/>
          </p:cNvSpPr>
          <p:nvPr>
            <p:ph type="subTitle" idx="2"/>
          </p:nvPr>
        </p:nvSpPr>
        <p:spPr>
          <a:xfrm>
            <a:off x="405900" y="1984533"/>
            <a:ext cx="5253600" cy="27324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200"/>
              <a:buNone/>
              <a:defRPr sz="1440" b="1">
                <a:solidFill>
                  <a:schemeClr val="accent5"/>
                </a:solidFill>
              </a:defRPr>
            </a:lvl1pPr>
            <a:lvl2pPr lvl="1" algn="l">
              <a:lnSpc>
                <a:spcPct val="100000"/>
              </a:lnSpc>
              <a:spcBef>
                <a:spcPts val="0"/>
              </a:spcBef>
              <a:spcAft>
                <a:spcPts val="0"/>
              </a:spcAft>
              <a:buClr>
                <a:schemeClr val="accent5"/>
              </a:buClr>
              <a:buSzPts val="1200"/>
              <a:buNone/>
              <a:defRPr sz="1440" b="1">
                <a:solidFill>
                  <a:schemeClr val="accent5"/>
                </a:solidFill>
              </a:defRPr>
            </a:lvl2pPr>
            <a:lvl3pPr lvl="2" algn="l">
              <a:lnSpc>
                <a:spcPct val="100000"/>
              </a:lnSpc>
              <a:spcBef>
                <a:spcPts val="0"/>
              </a:spcBef>
              <a:spcAft>
                <a:spcPts val="0"/>
              </a:spcAft>
              <a:buClr>
                <a:schemeClr val="accent5"/>
              </a:buClr>
              <a:buSzPts val="1200"/>
              <a:buNone/>
              <a:defRPr sz="1440" b="1">
                <a:solidFill>
                  <a:schemeClr val="accent5"/>
                </a:solidFill>
              </a:defRPr>
            </a:lvl3pPr>
            <a:lvl4pPr lvl="3" algn="l">
              <a:lnSpc>
                <a:spcPct val="100000"/>
              </a:lnSpc>
              <a:spcBef>
                <a:spcPts val="0"/>
              </a:spcBef>
              <a:spcAft>
                <a:spcPts val="0"/>
              </a:spcAft>
              <a:buClr>
                <a:schemeClr val="accent5"/>
              </a:buClr>
              <a:buSzPts val="1200"/>
              <a:buNone/>
              <a:defRPr sz="1440" b="1">
                <a:solidFill>
                  <a:schemeClr val="accent5"/>
                </a:solidFill>
              </a:defRPr>
            </a:lvl4pPr>
            <a:lvl5pPr lvl="4" algn="l">
              <a:lnSpc>
                <a:spcPct val="100000"/>
              </a:lnSpc>
              <a:spcBef>
                <a:spcPts val="0"/>
              </a:spcBef>
              <a:spcAft>
                <a:spcPts val="0"/>
              </a:spcAft>
              <a:buClr>
                <a:schemeClr val="accent5"/>
              </a:buClr>
              <a:buSzPts val="1200"/>
              <a:buNone/>
              <a:defRPr sz="1440" b="1">
                <a:solidFill>
                  <a:schemeClr val="accent5"/>
                </a:solidFill>
              </a:defRPr>
            </a:lvl5pPr>
            <a:lvl6pPr lvl="5" algn="l">
              <a:lnSpc>
                <a:spcPct val="100000"/>
              </a:lnSpc>
              <a:spcBef>
                <a:spcPts val="0"/>
              </a:spcBef>
              <a:spcAft>
                <a:spcPts val="0"/>
              </a:spcAft>
              <a:buClr>
                <a:schemeClr val="accent5"/>
              </a:buClr>
              <a:buSzPts val="1200"/>
              <a:buNone/>
              <a:defRPr sz="1440" b="1">
                <a:solidFill>
                  <a:schemeClr val="accent5"/>
                </a:solidFill>
              </a:defRPr>
            </a:lvl6pPr>
            <a:lvl7pPr lvl="6" algn="l">
              <a:lnSpc>
                <a:spcPct val="100000"/>
              </a:lnSpc>
              <a:spcBef>
                <a:spcPts val="0"/>
              </a:spcBef>
              <a:spcAft>
                <a:spcPts val="0"/>
              </a:spcAft>
              <a:buClr>
                <a:schemeClr val="accent5"/>
              </a:buClr>
              <a:buSzPts val="1200"/>
              <a:buNone/>
              <a:defRPr sz="1440" b="1">
                <a:solidFill>
                  <a:schemeClr val="accent5"/>
                </a:solidFill>
              </a:defRPr>
            </a:lvl7pPr>
            <a:lvl8pPr lvl="7" algn="l">
              <a:lnSpc>
                <a:spcPct val="100000"/>
              </a:lnSpc>
              <a:spcBef>
                <a:spcPts val="0"/>
              </a:spcBef>
              <a:spcAft>
                <a:spcPts val="0"/>
              </a:spcAft>
              <a:buClr>
                <a:schemeClr val="accent5"/>
              </a:buClr>
              <a:buSzPts val="1200"/>
              <a:buNone/>
              <a:defRPr sz="1440" b="1">
                <a:solidFill>
                  <a:schemeClr val="accent5"/>
                </a:solidFill>
              </a:defRPr>
            </a:lvl8pPr>
            <a:lvl9pPr lvl="8" algn="l">
              <a:lnSpc>
                <a:spcPct val="100000"/>
              </a:lnSpc>
              <a:spcBef>
                <a:spcPts val="0"/>
              </a:spcBef>
              <a:spcAft>
                <a:spcPts val="0"/>
              </a:spcAft>
              <a:buClr>
                <a:schemeClr val="accent5"/>
              </a:buClr>
              <a:buSzPts val="1200"/>
              <a:buNone/>
              <a:defRPr sz="1440" b="1">
                <a:solidFill>
                  <a:schemeClr val="accent5"/>
                </a:solidFill>
              </a:defRPr>
            </a:lvl9pPr>
          </a:lstStyle>
          <a:p>
            <a:endParaRPr/>
          </a:p>
        </p:txBody>
      </p:sp>
      <p:sp>
        <p:nvSpPr>
          <p:cNvPr id="195" name="Google Shape;195;p420"/>
          <p:cNvSpPr/>
          <p:nvPr/>
        </p:nvSpPr>
        <p:spPr>
          <a:xfrm>
            <a:off x="5747600" y="939846"/>
            <a:ext cx="5548800" cy="5001840"/>
          </a:xfrm>
          <a:prstGeom prst="ellipse">
            <a:avLst/>
          </a:prstGeom>
          <a:solidFill>
            <a:srgbClr val="F4F4F4"/>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96" name="Google Shape;196;p420"/>
          <p:cNvSpPr/>
          <p:nvPr/>
        </p:nvSpPr>
        <p:spPr>
          <a:xfrm>
            <a:off x="5747600" y="-3789657"/>
            <a:ext cx="5548800" cy="500184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97" name="Google Shape;197;p420"/>
          <p:cNvSpPr/>
          <p:nvPr/>
        </p:nvSpPr>
        <p:spPr>
          <a:xfrm>
            <a:off x="5747600" y="6095551"/>
            <a:ext cx="5548800" cy="5001840"/>
          </a:xfrm>
          <a:prstGeom prst="ellipse">
            <a:avLst/>
          </a:prstGeom>
          <a:noFill/>
          <a:ln w="9525"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98" name="Google Shape;198;p420"/>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2021</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stimonial template">
  <p:cSld name="Testimonial template">
    <p:bg>
      <p:bgPr>
        <a:solidFill>
          <a:srgbClr val="422872"/>
        </a:solidFill>
        <a:effectLst/>
      </p:bgPr>
    </p:bg>
    <p:spTree>
      <p:nvGrpSpPr>
        <p:cNvPr id="1" name="Shape 199"/>
        <p:cNvGrpSpPr/>
        <p:nvPr/>
      </p:nvGrpSpPr>
      <p:grpSpPr>
        <a:xfrm>
          <a:off x="0" y="0"/>
          <a:ext cx="0" cy="0"/>
          <a:chOff x="0" y="0"/>
          <a:chExt cx="0" cy="0"/>
        </a:xfrm>
      </p:grpSpPr>
      <p:sp>
        <p:nvSpPr>
          <p:cNvPr id="200" name="Google Shape;200;p421"/>
          <p:cNvSpPr txBox="1">
            <a:spLocks noGrp="1"/>
          </p:cNvSpPr>
          <p:nvPr>
            <p:ph type="title"/>
          </p:nvPr>
        </p:nvSpPr>
        <p:spPr>
          <a:xfrm>
            <a:off x="407085" y="1020030"/>
            <a:ext cx="3003600" cy="245664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3200"/>
              <a:buNone/>
              <a:defRPr sz="3840">
                <a:solidFill>
                  <a:srgbClr val="FFFFFF"/>
                </a:solidFill>
              </a:defRPr>
            </a:lvl1pPr>
            <a:lvl2pPr lvl="1" algn="l">
              <a:lnSpc>
                <a:spcPct val="100000"/>
              </a:lnSpc>
              <a:spcBef>
                <a:spcPts val="0"/>
              </a:spcBef>
              <a:spcAft>
                <a:spcPts val="0"/>
              </a:spcAft>
              <a:buClr>
                <a:srgbClr val="FFFFFF"/>
              </a:buClr>
              <a:buSzPts val="3200"/>
              <a:buNone/>
              <a:defRPr sz="3840">
                <a:solidFill>
                  <a:srgbClr val="FFFFFF"/>
                </a:solidFill>
              </a:defRPr>
            </a:lvl2pPr>
            <a:lvl3pPr lvl="2" algn="l">
              <a:lnSpc>
                <a:spcPct val="100000"/>
              </a:lnSpc>
              <a:spcBef>
                <a:spcPts val="0"/>
              </a:spcBef>
              <a:spcAft>
                <a:spcPts val="0"/>
              </a:spcAft>
              <a:buClr>
                <a:srgbClr val="FFFFFF"/>
              </a:buClr>
              <a:buSzPts val="3200"/>
              <a:buNone/>
              <a:defRPr sz="3840">
                <a:solidFill>
                  <a:srgbClr val="FFFFFF"/>
                </a:solidFill>
              </a:defRPr>
            </a:lvl3pPr>
            <a:lvl4pPr lvl="3" algn="l">
              <a:lnSpc>
                <a:spcPct val="100000"/>
              </a:lnSpc>
              <a:spcBef>
                <a:spcPts val="0"/>
              </a:spcBef>
              <a:spcAft>
                <a:spcPts val="0"/>
              </a:spcAft>
              <a:buClr>
                <a:srgbClr val="FFFFFF"/>
              </a:buClr>
              <a:buSzPts val="3200"/>
              <a:buNone/>
              <a:defRPr sz="3840">
                <a:solidFill>
                  <a:srgbClr val="FFFFFF"/>
                </a:solidFill>
              </a:defRPr>
            </a:lvl4pPr>
            <a:lvl5pPr lvl="4" algn="l">
              <a:lnSpc>
                <a:spcPct val="100000"/>
              </a:lnSpc>
              <a:spcBef>
                <a:spcPts val="0"/>
              </a:spcBef>
              <a:spcAft>
                <a:spcPts val="0"/>
              </a:spcAft>
              <a:buClr>
                <a:srgbClr val="FFFFFF"/>
              </a:buClr>
              <a:buSzPts val="3200"/>
              <a:buNone/>
              <a:defRPr sz="3840">
                <a:solidFill>
                  <a:srgbClr val="FFFFFF"/>
                </a:solidFill>
              </a:defRPr>
            </a:lvl5pPr>
            <a:lvl6pPr lvl="5" algn="l">
              <a:lnSpc>
                <a:spcPct val="100000"/>
              </a:lnSpc>
              <a:spcBef>
                <a:spcPts val="0"/>
              </a:spcBef>
              <a:spcAft>
                <a:spcPts val="0"/>
              </a:spcAft>
              <a:buClr>
                <a:srgbClr val="FFFFFF"/>
              </a:buClr>
              <a:buSzPts val="3200"/>
              <a:buNone/>
              <a:defRPr sz="3840">
                <a:solidFill>
                  <a:srgbClr val="FFFFFF"/>
                </a:solidFill>
              </a:defRPr>
            </a:lvl6pPr>
            <a:lvl7pPr lvl="6" algn="l">
              <a:lnSpc>
                <a:spcPct val="100000"/>
              </a:lnSpc>
              <a:spcBef>
                <a:spcPts val="0"/>
              </a:spcBef>
              <a:spcAft>
                <a:spcPts val="0"/>
              </a:spcAft>
              <a:buClr>
                <a:srgbClr val="FFFFFF"/>
              </a:buClr>
              <a:buSzPts val="3200"/>
              <a:buNone/>
              <a:defRPr sz="3840">
                <a:solidFill>
                  <a:srgbClr val="FFFFFF"/>
                </a:solidFill>
              </a:defRPr>
            </a:lvl7pPr>
            <a:lvl8pPr lvl="7" algn="l">
              <a:lnSpc>
                <a:spcPct val="100000"/>
              </a:lnSpc>
              <a:spcBef>
                <a:spcPts val="0"/>
              </a:spcBef>
              <a:spcAft>
                <a:spcPts val="0"/>
              </a:spcAft>
              <a:buClr>
                <a:srgbClr val="FFFFFF"/>
              </a:buClr>
              <a:buSzPts val="3200"/>
              <a:buNone/>
              <a:defRPr sz="3840">
                <a:solidFill>
                  <a:srgbClr val="FFFFFF"/>
                </a:solidFill>
              </a:defRPr>
            </a:lvl8pPr>
            <a:lvl9pPr lvl="8" algn="l">
              <a:lnSpc>
                <a:spcPct val="100000"/>
              </a:lnSpc>
              <a:spcBef>
                <a:spcPts val="0"/>
              </a:spcBef>
              <a:spcAft>
                <a:spcPts val="0"/>
              </a:spcAft>
              <a:buClr>
                <a:srgbClr val="FFFFFF"/>
              </a:buClr>
              <a:buSzPts val="3200"/>
              <a:buNone/>
              <a:defRPr sz="3840">
                <a:solidFill>
                  <a:srgbClr val="FFFFFF"/>
                </a:solidFill>
              </a:defRPr>
            </a:lvl9pPr>
          </a:lstStyle>
          <a:p>
            <a:endParaRPr/>
          </a:p>
        </p:txBody>
      </p:sp>
      <p:sp>
        <p:nvSpPr>
          <p:cNvPr id="201" name="Google Shape;201;p421"/>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02" name="Google Shape;202;p421"/>
          <p:cNvSpPr/>
          <p:nvPr/>
        </p:nvSpPr>
        <p:spPr>
          <a:xfrm>
            <a:off x="3982308" y="192452"/>
            <a:ext cx="7409600" cy="666864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03" name="Google Shape;203;p421"/>
          <p:cNvSpPr/>
          <p:nvPr/>
        </p:nvSpPr>
        <p:spPr>
          <a:xfrm>
            <a:off x="3628007" y="-126420"/>
            <a:ext cx="8118000" cy="730620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04" name="Google Shape;204;p421"/>
          <p:cNvSpPr/>
          <p:nvPr/>
        </p:nvSpPr>
        <p:spPr>
          <a:xfrm>
            <a:off x="558967" y="3538454"/>
            <a:ext cx="1568800" cy="141192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05" name="Google Shape;205;p421"/>
          <p:cNvSpPr txBox="1">
            <a:spLocks noGrp="1"/>
          </p:cNvSpPr>
          <p:nvPr>
            <p:ph type="subTitle" idx="1"/>
          </p:nvPr>
        </p:nvSpPr>
        <p:spPr>
          <a:xfrm>
            <a:off x="439200" y="626100"/>
            <a:ext cx="5577600" cy="315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rgbClr val="FFFFFF"/>
              </a:buClr>
              <a:buSzPts val="1200"/>
              <a:buNone/>
              <a:defRPr sz="1440" b="1">
                <a:solidFill>
                  <a:srgbClr val="FFFFFF"/>
                </a:solidFill>
              </a:defRPr>
            </a:lvl1pPr>
            <a:lvl2pPr lvl="1" algn="l">
              <a:lnSpc>
                <a:spcPct val="115000"/>
              </a:lnSpc>
              <a:spcBef>
                <a:spcPts val="0"/>
              </a:spcBef>
              <a:spcAft>
                <a:spcPts val="0"/>
              </a:spcAft>
              <a:buClr>
                <a:srgbClr val="FFFFFF"/>
              </a:buClr>
              <a:buSzPts val="1200"/>
              <a:buNone/>
              <a:defRPr sz="1440" b="1">
                <a:solidFill>
                  <a:srgbClr val="FFFFFF"/>
                </a:solidFill>
              </a:defRPr>
            </a:lvl2pPr>
            <a:lvl3pPr lvl="2" algn="l">
              <a:lnSpc>
                <a:spcPct val="115000"/>
              </a:lnSpc>
              <a:spcBef>
                <a:spcPts val="0"/>
              </a:spcBef>
              <a:spcAft>
                <a:spcPts val="0"/>
              </a:spcAft>
              <a:buClr>
                <a:srgbClr val="FFFFFF"/>
              </a:buClr>
              <a:buSzPts val="1200"/>
              <a:buNone/>
              <a:defRPr sz="1440" b="1">
                <a:solidFill>
                  <a:srgbClr val="FFFFFF"/>
                </a:solidFill>
              </a:defRPr>
            </a:lvl3pPr>
            <a:lvl4pPr lvl="3" algn="l">
              <a:lnSpc>
                <a:spcPct val="115000"/>
              </a:lnSpc>
              <a:spcBef>
                <a:spcPts val="0"/>
              </a:spcBef>
              <a:spcAft>
                <a:spcPts val="0"/>
              </a:spcAft>
              <a:buClr>
                <a:srgbClr val="FFFFFF"/>
              </a:buClr>
              <a:buSzPts val="1200"/>
              <a:buNone/>
              <a:defRPr sz="1440" b="1">
                <a:solidFill>
                  <a:srgbClr val="FFFFFF"/>
                </a:solidFill>
              </a:defRPr>
            </a:lvl4pPr>
            <a:lvl5pPr lvl="4" algn="l">
              <a:lnSpc>
                <a:spcPct val="115000"/>
              </a:lnSpc>
              <a:spcBef>
                <a:spcPts val="0"/>
              </a:spcBef>
              <a:spcAft>
                <a:spcPts val="0"/>
              </a:spcAft>
              <a:buClr>
                <a:srgbClr val="FFFFFF"/>
              </a:buClr>
              <a:buSzPts val="1200"/>
              <a:buNone/>
              <a:defRPr sz="1440" b="1">
                <a:solidFill>
                  <a:srgbClr val="FFFFFF"/>
                </a:solidFill>
              </a:defRPr>
            </a:lvl5pPr>
            <a:lvl6pPr lvl="5" algn="l">
              <a:lnSpc>
                <a:spcPct val="115000"/>
              </a:lnSpc>
              <a:spcBef>
                <a:spcPts val="0"/>
              </a:spcBef>
              <a:spcAft>
                <a:spcPts val="0"/>
              </a:spcAft>
              <a:buClr>
                <a:srgbClr val="FFFFFF"/>
              </a:buClr>
              <a:buSzPts val="1200"/>
              <a:buNone/>
              <a:defRPr sz="1440" b="1">
                <a:solidFill>
                  <a:srgbClr val="FFFFFF"/>
                </a:solidFill>
              </a:defRPr>
            </a:lvl6pPr>
            <a:lvl7pPr lvl="6" algn="l">
              <a:lnSpc>
                <a:spcPct val="115000"/>
              </a:lnSpc>
              <a:spcBef>
                <a:spcPts val="0"/>
              </a:spcBef>
              <a:spcAft>
                <a:spcPts val="0"/>
              </a:spcAft>
              <a:buClr>
                <a:srgbClr val="FFFFFF"/>
              </a:buClr>
              <a:buSzPts val="1200"/>
              <a:buNone/>
              <a:defRPr sz="1440" b="1">
                <a:solidFill>
                  <a:srgbClr val="FFFFFF"/>
                </a:solidFill>
              </a:defRPr>
            </a:lvl7pPr>
            <a:lvl8pPr lvl="7" algn="l">
              <a:lnSpc>
                <a:spcPct val="115000"/>
              </a:lnSpc>
              <a:spcBef>
                <a:spcPts val="0"/>
              </a:spcBef>
              <a:spcAft>
                <a:spcPts val="0"/>
              </a:spcAft>
              <a:buClr>
                <a:srgbClr val="FFFFFF"/>
              </a:buClr>
              <a:buSzPts val="1200"/>
              <a:buNone/>
              <a:defRPr sz="1440" b="1">
                <a:solidFill>
                  <a:srgbClr val="FFFFFF"/>
                </a:solidFill>
              </a:defRPr>
            </a:lvl8pPr>
            <a:lvl9pPr lvl="8" algn="l">
              <a:lnSpc>
                <a:spcPct val="115000"/>
              </a:lnSpc>
              <a:spcBef>
                <a:spcPts val="0"/>
              </a:spcBef>
              <a:spcAft>
                <a:spcPts val="0"/>
              </a:spcAft>
              <a:buClr>
                <a:srgbClr val="FFFFFF"/>
              </a:buClr>
              <a:buSzPts val="1200"/>
              <a:buNone/>
              <a:defRPr sz="1440" b="1">
                <a:solidFill>
                  <a:srgbClr val="FFFFFF"/>
                </a:solidFill>
              </a:defRPr>
            </a:lvl9pPr>
          </a:lstStyle>
          <a:p>
            <a:endParaRPr/>
          </a:p>
        </p:txBody>
      </p:sp>
      <p:pic>
        <p:nvPicPr>
          <p:cNvPr id="206" name="Google Shape;206;p421"/>
          <p:cNvPicPr preferRelativeResize="0"/>
          <p:nvPr/>
        </p:nvPicPr>
        <p:blipFill rotWithShape="1">
          <a:blip r:embed="rId2">
            <a:alphaModFix/>
          </a:blip>
          <a:srcRect/>
          <a:stretch/>
        </p:blipFill>
        <p:spPr>
          <a:xfrm>
            <a:off x="4753265" y="1591207"/>
            <a:ext cx="804371" cy="486571"/>
          </a:xfrm>
          <a:prstGeom prst="rect">
            <a:avLst/>
          </a:prstGeom>
          <a:noFill/>
          <a:ln>
            <a:noFill/>
          </a:ln>
        </p:spPr>
      </p:pic>
      <p:sp>
        <p:nvSpPr>
          <p:cNvPr id="207" name="Google Shape;207;p421"/>
          <p:cNvSpPr txBox="1">
            <a:spLocks noGrp="1"/>
          </p:cNvSpPr>
          <p:nvPr>
            <p:ph type="title" idx="2"/>
          </p:nvPr>
        </p:nvSpPr>
        <p:spPr>
          <a:xfrm>
            <a:off x="5841267" y="1385310"/>
            <a:ext cx="4504400" cy="254268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2"/>
              </a:buClr>
              <a:buSzPts val="2800"/>
              <a:buNone/>
              <a:defRPr b="0" i="1">
                <a:solidFill>
                  <a:schemeClr val="dk2"/>
                </a:solidFill>
              </a:defRPr>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208" name="Google Shape;208;p421"/>
          <p:cNvSpPr txBox="1">
            <a:spLocks noGrp="1"/>
          </p:cNvSpPr>
          <p:nvPr>
            <p:ph type="subTitle" idx="3"/>
          </p:nvPr>
        </p:nvSpPr>
        <p:spPr>
          <a:xfrm>
            <a:off x="6796267" y="5016630"/>
            <a:ext cx="5005600" cy="22932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1400"/>
              <a:buNone/>
              <a:defRPr sz="1679" b="1">
                <a:solidFill>
                  <a:schemeClr val="dk1"/>
                </a:solidFill>
              </a:defRPr>
            </a:lvl1pPr>
            <a:lvl2pPr lvl="1" algn="l">
              <a:lnSpc>
                <a:spcPct val="115000"/>
              </a:lnSpc>
              <a:spcBef>
                <a:spcPts val="0"/>
              </a:spcBef>
              <a:spcAft>
                <a:spcPts val="0"/>
              </a:spcAft>
              <a:buClr>
                <a:schemeClr val="dk1"/>
              </a:buClr>
              <a:buSzPts val="1000"/>
              <a:buNone/>
              <a:defRPr sz="1200" b="1">
                <a:solidFill>
                  <a:schemeClr val="dk1"/>
                </a:solidFill>
              </a:defRPr>
            </a:lvl2pPr>
            <a:lvl3pPr lvl="2" algn="l">
              <a:lnSpc>
                <a:spcPct val="115000"/>
              </a:lnSpc>
              <a:spcBef>
                <a:spcPts val="0"/>
              </a:spcBef>
              <a:spcAft>
                <a:spcPts val="0"/>
              </a:spcAft>
              <a:buClr>
                <a:schemeClr val="dk1"/>
              </a:buClr>
              <a:buSzPts val="1000"/>
              <a:buNone/>
              <a:defRPr sz="1200" b="1">
                <a:solidFill>
                  <a:schemeClr val="dk1"/>
                </a:solidFill>
              </a:defRPr>
            </a:lvl3pPr>
            <a:lvl4pPr lvl="3" algn="l">
              <a:lnSpc>
                <a:spcPct val="115000"/>
              </a:lnSpc>
              <a:spcBef>
                <a:spcPts val="0"/>
              </a:spcBef>
              <a:spcAft>
                <a:spcPts val="0"/>
              </a:spcAft>
              <a:buClr>
                <a:schemeClr val="dk1"/>
              </a:buClr>
              <a:buSzPts val="1000"/>
              <a:buNone/>
              <a:defRPr sz="1200" b="1">
                <a:solidFill>
                  <a:schemeClr val="dk1"/>
                </a:solidFill>
              </a:defRPr>
            </a:lvl4pPr>
            <a:lvl5pPr lvl="4" algn="l">
              <a:lnSpc>
                <a:spcPct val="115000"/>
              </a:lnSpc>
              <a:spcBef>
                <a:spcPts val="0"/>
              </a:spcBef>
              <a:spcAft>
                <a:spcPts val="0"/>
              </a:spcAft>
              <a:buClr>
                <a:schemeClr val="dk1"/>
              </a:buClr>
              <a:buSzPts val="1000"/>
              <a:buNone/>
              <a:defRPr sz="1200" b="1">
                <a:solidFill>
                  <a:schemeClr val="dk1"/>
                </a:solidFill>
              </a:defRPr>
            </a:lvl5pPr>
            <a:lvl6pPr lvl="5" algn="l">
              <a:lnSpc>
                <a:spcPct val="115000"/>
              </a:lnSpc>
              <a:spcBef>
                <a:spcPts val="0"/>
              </a:spcBef>
              <a:spcAft>
                <a:spcPts val="0"/>
              </a:spcAft>
              <a:buClr>
                <a:schemeClr val="dk1"/>
              </a:buClr>
              <a:buSzPts val="1000"/>
              <a:buNone/>
              <a:defRPr sz="1200" b="1">
                <a:solidFill>
                  <a:schemeClr val="dk1"/>
                </a:solidFill>
              </a:defRPr>
            </a:lvl6pPr>
            <a:lvl7pPr lvl="6" algn="l">
              <a:lnSpc>
                <a:spcPct val="115000"/>
              </a:lnSpc>
              <a:spcBef>
                <a:spcPts val="0"/>
              </a:spcBef>
              <a:spcAft>
                <a:spcPts val="0"/>
              </a:spcAft>
              <a:buClr>
                <a:schemeClr val="dk1"/>
              </a:buClr>
              <a:buSzPts val="1000"/>
              <a:buNone/>
              <a:defRPr sz="1200" b="1">
                <a:solidFill>
                  <a:schemeClr val="dk1"/>
                </a:solidFill>
              </a:defRPr>
            </a:lvl7pPr>
            <a:lvl8pPr lvl="7" algn="l">
              <a:lnSpc>
                <a:spcPct val="115000"/>
              </a:lnSpc>
              <a:spcBef>
                <a:spcPts val="0"/>
              </a:spcBef>
              <a:spcAft>
                <a:spcPts val="0"/>
              </a:spcAft>
              <a:buClr>
                <a:schemeClr val="dk1"/>
              </a:buClr>
              <a:buSzPts val="1000"/>
              <a:buNone/>
              <a:defRPr sz="1200" b="1">
                <a:solidFill>
                  <a:schemeClr val="dk1"/>
                </a:solidFill>
              </a:defRPr>
            </a:lvl8pPr>
            <a:lvl9pPr lvl="8" algn="l">
              <a:lnSpc>
                <a:spcPct val="115000"/>
              </a:lnSpc>
              <a:spcBef>
                <a:spcPts val="0"/>
              </a:spcBef>
              <a:spcAft>
                <a:spcPts val="0"/>
              </a:spcAft>
              <a:buClr>
                <a:schemeClr val="dk1"/>
              </a:buClr>
              <a:buSzPts val="1000"/>
              <a:buNone/>
              <a:defRPr sz="1200" b="1">
                <a:solidFill>
                  <a:schemeClr val="dk1"/>
                </a:solidFill>
              </a:defRPr>
            </a:lvl9pPr>
          </a:lstStyle>
          <a:p>
            <a:endParaRPr/>
          </a:p>
        </p:txBody>
      </p:sp>
      <p:sp>
        <p:nvSpPr>
          <p:cNvPr id="209" name="Google Shape;209;p421"/>
          <p:cNvSpPr txBox="1">
            <a:spLocks noGrp="1"/>
          </p:cNvSpPr>
          <p:nvPr>
            <p:ph type="subTitle" idx="4"/>
          </p:nvPr>
        </p:nvSpPr>
        <p:spPr>
          <a:xfrm>
            <a:off x="6813600" y="5317470"/>
            <a:ext cx="2800000" cy="48672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accent5"/>
              </a:buClr>
              <a:buSzPts val="1300"/>
              <a:buNone/>
              <a:defRPr sz="1560">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10" name="Google Shape;210;p421"/>
          <p:cNvSpPr/>
          <p:nvPr/>
        </p:nvSpPr>
        <p:spPr>
          <a:xfrm>
            <a:off x="5841267" y="5058990"/>
            <a:ext cx="764000" cy="745200"/>
          </a:xfrm>
          <a:prstGeom prst="rect">
            <a:avLst/>
          </a:prstGeom>
          <a:solidFill>
            <a:schemeClr val="accent6"/>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839"/>
              <a:buFont typeface="Arial"/>
              <a:buNone/>
            </a:pPr>
            <a:r>
              <a:rPr lang="en-US" sz="839" b="0" i="0" u="none" strike="noStrike" cap="none">
                <a:solidFill>
                  <a:srgbClr val="FF00FF"/>
                </a:solidFill>
                <a:latin typeface="Arial"/>
                <a:ea typeface="Arial"/>
                <a:cs typeface="Arial"/>
                <a:sym typeface="Arial"/>
              </a:rPr>
              <a:t>Cover with image</a:t>
            </a:r>
            <a:endParaRPr sz="839" b="0" i="0" u="none" strike="noStrike" cap="none">
              <a:solidFill>
                <a:srgbClr val="FF00FF"/>
              </a:solidFill>
              <a:latin typeface="Arial"/>
              <a:ea typeface="Arial"/>
              <a:cs typeface="Arial"/>
              <a:sym typeface="Arial"/>
            </a:endParaRPr>
          </a:p>
        </p:txBody>
      </p:sp>
      <p:sp>
        <p:nvSpPr>
          <p:cNvPr id="211" name="Google Shape;211;p421"/>
          <p:cNvSpPr/>
          <p:nvPr/>
        </p:nvSpPr>
        <p:spPr>
          <a:xfrm>
            <a:off x="787933" y="3623910"/>
            <a:ext cx="1650800" cy="1485720"/>
          </a:xfrm>
          <a:prstGeom prst="ellipse">
            <a:avLst/>
          </a:prstGeom>
          <a:solidFill>
            <a:schemeClr val="accent6"/>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r>
              <a:rPr lang="en-US" sz="960" b="0" i="0" u="none" strike="noStrike" cap="none">
                <a:solidFill>
                  <a:srgbClr val="FF00FF"/>
                </a:solidFill>
                <a:latin typeface="Arial"/>
                <a:ea typeface="Arial"/>
                <a:cs typeface="Arial"/>
                <a:sym typeface="Arial"/>
              </a:rPr>
              <a:t>Cover with image; right-click and select clipping mask - circle</a:t>
            </a:r>
            <a:endParaRPr sz="960" b="0" i="0" u="none" strike="noStrike" cap="none">
              <a:solidFill>
                <a:srgbClr val="FF00FF"/>
              </a:solidFill>
              <a:latin typeface="Arial"/>
              <a:ea typeface="Arial"/>
              <a:cs typeface="Arial"/>
              <a:sym typeface="Arial"/>
            </a:endParaRPr>
          </a:p>
        </p:txBody>
      </p:sp>
      <p:sp>
        <p:nvSpPr>
          <p:cNvPr id="212" name="Google Shape;212;p421"/>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chemeClr val="lt1"/>
                </a:solidFill>
                <a:latin typeface="Century Gothic"/>
                <a:ea typeface="Century Gothic"/>
                <a:cs typeface="Century Gothic"/>
                <a:sym typeface="Century Gothic"/>
              </a:rPr>
              <a:t>DATA SOCIETY © 2021</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213"/>
        <p:cNvGrpSpPr/>
        <p:nvPr/>
      </p:nvGrpSpPr>
      <p:grpSpPr>
        <a:xfrm>
          <a:off x="0" y="0"/>
          <a:ext cx="0" cy="0"/>
          <a:chOff x="0" y="0"/>
          <a:chExt cx="0" cy="0"/>
        </a:xfrm>
      </p:grpSpPr>
      <p:sp>
        <p:nvSpPr>
          <p:cNvPr id="214" name="Google Shape;214;p422"/>
          <p:cNvSpPr txBox="1">
            <a:spLocks noGrp="1"/>
          </p:cNvSpPr>
          <p:nvPr>
            <p:ph type="title"/>
          </p:nvPr>
        </p:nvSpPr>
        <p:spPr>
          <a:xfrm>
            <a:off x="415600" y="533598"/>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15" name="Google Shape;215;p422" descr="Icon&#10;&#10;Description automatically generated"/>
          <p:cNvPicPr preferRelativeResize="0"/>
          <p:nvPr/>
        </p:nvPicPr>
        <p:blipFill rotWithShape="1">
          <a:blip r:embed="rId2">
            <a:alphaModFix/>
          </a:blip>
          <a:srcRect/>
          <a:stretch/>
        </p:blipFill>
        <p:spPr>
          <a:xfrm>
            <a:off x="3521921" y="1323198"/>
            <a:ext cx="5148157" cy="5148157"/>
          </a:xfrm>
          <a:prstGeom prst="rect">
            <a:avLst/>
          </a:prstGeom>
          <a:noFill/>
          <a:ln>
            <a:noFill/>
          </a:ln>
        </p:spPr>
      </p:pic>
      <p:sp>
        <p:nvSpPr>
          <p:cNvPr id="216" name="Google Shape;216;p42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17" name="Google Shape;217;p422"/>
          <p:cNvSpPr/>
          <p:nvPr/>
        </p:nvSpPr>
        <p:spPr>
          <a:xfrm>
            <a:off x="-2574079"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18" name="Google Shape;218;p422"/>
          <p:cNvSpPr/>
          <p:nvPr/>
        </p:nvSpPr>
        <p:spPr>
          <a:xfrm>
            <a:off x="9671706"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xercise / activity">
  <p:cSld name="Exercise / activity">
    <p:spTree>
      <p:nvGrpSpPr>
        <p:cNvPr id="1" name="Shape 219"/>
        <p:cNvGrpSpPr/>
        <p:nvPr/>
      </p:nvGrpSpPr>
      <p:grpSpPr>
        <a:xfrm>
          <a:off x="0" y="0"/>
          <a:ext cx="0" cy="0"/>
          <a:chOff x="0" y="0"/>
          <a:chExt cx="0" cy="0"/>
        </a:xfrm>
      </p:grpSpPr>
      <p:sp>
        <p:nvSpPr>
          <p:cNvPr id="220" name="Google Shape;220;p423"/>
          <p:cNvSpPr txBox="1">
            <a:spLocks noGrp="1"/>
          </p:cNvSpPr>
          <p:nvPr>
            <p:ph type="title"/>
          </p:nvPr>
        </p:nvSpPr>
        <p:spPr>
          <a:xfrm>
            <a:off x="415600" y="528436"/>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1" name="Google Shape;221;p42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22" name="Google Shape;222;p423" descr="Icon&#10;&#10;Description automatically generated"/>
          <p:cNvPicPr preferRelativeResize="0"/>
          <p:nvPr/>
        </p:nvPicPr>
        <p:blipFill rotWithShape="1">
          <a:blip r:embed="rId2">
            <a:alphaModFix/>
          </a:blip>
          <a:srcRect/>
          <a:stretch/>
        </p:blipFill>
        <p:spPr>
          <a:xfrm>
            <a:off x="3521921" y="1323198"/>
            <a:ext cx="5148157" cy="5148157"/>
          </a:xfrm>
          <a:prstGeom prst="rect">
            <a:avLst/>
          </a:prstGeom>
          <a:noFill/>
          <a:ln>
            <a:noFill/>
          </a:ln>
        </p:spPr>
      </p:pic>
      <p:sp>
        <p:nvSpPr>
          <p:cNvPr id="223" name="Google Shape;223;p423"/>
          <p:cNvSpPr/>
          <p:nvPr/>
        </p:nvSpPr>
        <p:spPr>
          <a:xfrm>
            <a:off x="-2627863"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24" name="Google Shape;224;p423"/>
          <p:cNvSpPr/>
          <p:nvPr/>
        </p:nvSpPr>
        <p:spPr>
          <a:xfrm>
            <a:off x="9671706"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225"/>
        <p:cNvGrpSpPr/>
        <p:nvPr/>
      </p:nvGrpSpPr>
      <p:grpSpPr>
        <a:xfrm>
          <a:off x="0" y="0"/>
          <a:ext cx="0" cy="0"/>
          <a:chOff x="0" y="0"/>
          <a:chExt cx="0" cy="0"/>
        </a:xfrm>
      </p:grpSpPr>
      <p:sp>
        <p:nvSpPr>
          <p:cNvPr id="226" name="Google Shape;226;p424"/>
          <p:cNvSpPr txBox="1">
            <a:spLocks noGrp="1"/>
          </p:cNvSpPr>
          <p:nvPr>
            <p:ph type="title"/>
          </p:nvPr>
        </p:nvSpPr>
        <p:spPr>
          <a:xfrm>
            <a:off x="493296" y="39009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7" name="Google Shape;227;p42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28" name="Google Shape;228;p424"/>
          <p:cNvPicPr preferRelativeResize="0"/>
          <p:nvPr/>
        </p:nvPicPr>
        <p:blipFill rotWithShape="1">
          <a:blip r:embed="rId2">
            <a:alphaModFix/>
          </a:blip>
          <a:srcRect t="-1484" b="-931"/>
          <a:stretch/>
        </p:blipFill>
        <p:spPr>
          <a:xfrm>
            <a:off x="6408701" y="979470"/>
            <a:ext cx="5414399" cy="5125140"/>
          </a:xfrm>
          <a:prstGeom prst="rect">
            <a:avLst/>
          </a:prstGeom>
          <a:noFill/>
          <a:ln>
            <a:noFill/>
          </a:ln>
        </p:spPr>
      </p:pic>
      <p:pic>
        <p:nvPicPr>
          <p:cNvPr id="229" name="Google Shape;229;p424"/>
          <p:cNvPicPr preferRelativeResize="0"/>
          <p:nvPr/>
        </p:nvPicPr>
        <p:blipFill rotWithShape="1">
          <a:blip r:embed="rId3">
            <a:alphaModFix/>
          </a:blip>
          <a:srcRect/>
          <a:stretch/>
        </p:blipFill>
        <p:spPr>
          <a:xfrm>
            <a:off x="572101" y="3252333"/>
            <a:ext cx="5414412" cy="42709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230"/>
        <p:cNvGrpSpPr/>
        <p:nvPr/>
      </p:nvGrpSpPr>
      <p:grpSpPr>
        <a:xfrm>
          <a:off x="0" y="0"/>
          <a:ext cx="0" cy="0"/>
          <a:chOff x="0" y="0"/>
          <a:chExt cx="0" cy="0"/>
        </a:xfrm>
      </p:grpSpPr>
      <p:sp>
        <p:nvSpPr>
          <p:cNvPr id="231" name="Google Shape;231;p425"/>
          <p:cNvSpPr txBox="1"/>
          <p:nvPr/>
        </p:nvSpPr>
        <p:spPr>
          <a:xfrm>
            <a:off x="3641522" y="4225847"/>
            <a:ext cx="1922953"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Chat question</a:t>
            </a:r>
            <a:endParaRPr sz="1400" b="0" i="0" u="none" strike="noStrike" cap="none">
              <a:solidFill>
                <a:srgbClr val="000000"/>
              </a:solidFill>
              <a:latin typeface="Arial"/>
              <a:ea typeface="Arial"/>
              <a:cs typeface="Arial"/>
              <a:sym typeface="Arial"/>
            </a:endParaRPr>
          </a:p>
        </p:txBody>
      </p:sp>
      <p:sp>
        <p:nvSpPr>
          <p:cNvPr id="232" name="Google Shape;232;p425"/>
          <p:cNvSpPr txBox="1"/>
          <p:nvPr/>
        </p:nvSpPr>
        <p:spPr>
          <a:xfrm>
            <a:off x="6376882" y="4225847"/>
            <a:ext cx="2458833"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Knowledge check</a:t>
            </a:r>
            <a:endParaRPr sz="1400" b="0" i="0" u="none" strike="noStrike" cap="none">
              <a:solidFill>
                <a:srgbClr val="000000"/>
              </a:solidFill>
              <a:latin typeface="Arial"/>
              <a:ea typeface="Arial"/>
              <a:cs typeface="Arial"/>
              <a:sym typeface="Arial"/>
            </a:endParaRPr>
          </a:p>
        </p:txBody>
      </p:sp>
      <p:sp>
        <p:nvSpPr>
          <p:cNvPr id="233" name="Google Shape;233;p425"/>
          <p:cNvSpPr txBox="1"/>
          <p:nvPr/>
        </p:nvSpPr>
        <p:spPr>
          <a:xfrm>
            <a:off x="9473936" y="4225847"/>
            <a:ext cx="2271326"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Exercise / activity</a:t>
            </a:r>
            <a:endParaRPr sz="1400" b="0" i="0" u="none" strike="noStrike" cap="none">
              <a:solidFill>
                <a:srgbClr val="000000"/>
              </a:solidFill>
              <a:latin typeface="Arial"/>
              <a:ea typeface="Arial"/>
              <a:cs typeface="Arial"/>
              <a:sym typeface="Arial"/>
            </a:endParaRPr>
          </a:p>
        </p:txBody>
      </p:sp>
      <p:sp>
        <p:nvSpPr>
          <p:cNvPr id="234" name="Google Shape;234;p425"/>
          <p:cNvSpPr txBox="1"/>
          <p:nvPr/>
        </p:nvSpPr>
        <p:spPr>
          <a:xfrm>
            <a:off x="125978" y="4225847"/>
            <a:ext cx="2877323" cy="3540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Discussion / breakout</a:t>
            </a:r>
            <a:endParaRPr sz="1400" b="0" i="0" u="none" strike="noStrike" cap="none">
              <a:solidFill>
                <a:srgbClr val="000000"/>
              </a:solidFill>
              <a:latin typeface="Arial"/>
              <a:ea typeface="Arial"/>
              <a:cs typeface="Arial"/>
              <a:sym typeface="Arial"/>
            </a:endParaRPr>
          </a:p>
        </p:txBody>
      </p:sp>
      <p:sp>
        <p:nvSpPr>
          <p:cNvPr id="235" name="Google Shape;235;p425"/>
          <p:cNvSpPr txBox="1"/>
          <p:nvPr/>
        </p:nvSpPr>
        <p:spPr>
          <a:xfrm>
            <a:off x="240788" y="595323"/>
            <a:ext cx="106319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entury Gothic"/>
                <a:ea typeface="Century Gothic"/>
                <a:cs typeface="Century Gothic"/>
                <a:sym typeface="Century Gothic"/>
              </a:rPr>
              <a:t>General icon set I – copy icons into new slides as necessary</a:t>
            </a:r>
            <a:endParaRPr sz="1400" b="0" i="0" u="none" strike="noStrike" cap="none">
              <a:solidFill>
                <a:srgbClr val="000000"/>
              </a:solidFill>
              <a:latin typeface="Arial"/>
              <a:ea typeface="Arial"/>
              <a:cs typeface="Arial"/>
              <a:sym typeface="Arial"/>
            </a:endParaRPr>
          </a:p>
        </p:txBody>
      </p:sp>
      <p:pic>
        <p:nvPicPr>
          <p:cNvPr id="236" name="Google Shape;236;p425" descr="Icon&#10;&#10;Description automatically generated"/>
          <p:cNvPicPr preferRelativeResize="0"/>
          <p:nvPr/>
        </p:nvPicPr>
        <p:blipFill rotWithShape="1">
          <a:blip r:embed="rId2">
            <a:alphaModFix/>
          </a:blip>
          <a:srcRect/>
          <a:stretch/>
        </p:blipFill>
        <p:spPr>
          <a:xfrm>
            <a:off x="240788" y="1530250"/>
            <a:ext cx="2636379" cy="2636379"/>
          </a:xfrm>
          <a:prstGeom prst="rect">
            <a:avLst/>
          </a:prstGeom>
          <a:noFill/>
          <a:ln>
            <a:noFill/>
          </a:ln>
        </p:spPr>
      </p:pic>
      <p:pic>
        <p:nvPicPr>
          <p:cNvPr id="237" name="Google Shape;237;p425" descr="Icon&#10;&#10;Description automatically generated"/>
          <p:cNvPicPr preferRelativeResize="0"/>
          <p:nvPr/>
        </p:nvPicPr>
        <p:blipFill rotWithShape="1">
          <a:blip r:embed="rId3">
            <a:alphaModFix/>
          </a:blip>
          <a:srcRect/>
          <a:stretch/>
        </p:blipFill>
        <p:spPr>
          <a:xfrm>
            <a:off x="9287375" y="1615729"/>
            <a:ext cx="2636380" cy="2636380"/>
          </a:xfrm>
          <a:prstGeom prst="rect">
            <a:avLst/>
          </a:prstGeom>
          <a:noFill/>
          <a:ln>
            <a:noFill/>
          </a:ln>
        </p:spPr>
      </p:pic>
      <p:pic>
        <p:nvPicPr>
          <p:cNvPr id="238" name="Google Shape;238;p425" descr="Icon&#10;&#10;Description automatically generated"/>
          <p:cNvPicPr preferRelativeResize="0"/>
          <p:nvPr/>
        </p:nvPicPr>
        <p:blipFill rotWithShape="1">
          <a:blip r:embed="rId4">
            <a:alphaModFix/>
          </a:blip>
          <a:srcRect/>
          <a:stretch/>
        </p:blipFill>
        <p:spPr>
          <a:xfrm>
            <a:off x="6328832" y="1589467"/>
            <a:ext cx="2636380" cy="2636380"/>
          </a:xfrm>
          <a:prstGeom prst="rect">
            <a:avLst/>
          </a:prstGeom>
          <a:noFill/>
          <a:ln>
            <a:noFill/>
          </a:ln>
        </p:spPr>
      </p:pic>
      <p:pic>
        <p:nvPicPr>
          <p:cNvPr id="239" name="Google Shape;239;p425" descr="Icon&#10;&#10;Description automatically generated"/>
          <p:cNvPicPr preferRelativeResize="0"/>
          <p:nvPr/>
        </p:nvPicPr>
        <p:blipFill rotWithShape="1">
          <a:blip r:embed="rId5">
            <a:alphaModFix/>
          </a:blip>
          <a:srcRect/>
          <a:stretch/>
        </p:blipFill>
        <p:spPr>
          <a:xfrm>
            <a:off x="3199330" y="1615729"/>
            <a:ext cx="2636380" cy="26363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Icons">
  <p:cSld name="1_Icons">
    <p:spTree>
      <p:nvGrpSpPr>
        <p:cNvPr id="1" name="Shape 240"/>
        <p:cNvGrpSpPr/>
        <p:nvPr/>
      </p:nvGrpSpPr>
      <p:grpSpPr>
        <a:xfrm>
          <a:off x="0" y="0"/>
          <a:ext cx="0" cy="0"/>
          <a:chOff x="0" y="0"/>
          <a:chExt cx="0" cy="0"/>
        </a:xfrm>
      </p:grpSpPr>
      <p:sp>
        <p:nvSpPr>
          <p:cNvPr id="241" name="Google Shape;241;p426"/>
          <p:cNvSpPr txBox="1"/>
          <p:nvPr/>
        </p:nvSpPr>
        <p:spPr>
          <a:xfrm>
            <a:off x="3728615" y="4225847"/>
            <a:ext cx="1922953"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Raise hand</a:t>
            </a:r>
            <a:endParaRPr sz="1400" b="0" i="0" u="none" strike="noStrike" cap="none">
              <a:solidFill>
                <a:srgbClr val="000000"/>
              </a:solidFill>
              <a:latin typeface="Arial"/>
              <a:ea typeface="Arial"/>
              <a:cs typeface="Arial"/>
              <a:sym typeface="Arial"/>
            </a:endParaRPr>
          </a:p>
        </p:txBody>
      </p:sp>
      <p:sp>
        <p:nvSpPr>
          <p:cNvPr id="242" name="Google Shape;242;p426"/>
          <p:cNvSpPr txBox="1"/>
          <p:nvPr/>
        </p:nvSpPr>
        <p:spPr>
          <a:xfrm>
            <a:off x="125978" y="4225847"/>
            <a:ext cx="2877323" cy="3540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Video</a:t>
            </a:r>
            <a:endParaRPr sz="1400" b="0" i="0" u="none" strike="noStrike" cap="none">
              <a:solidFill>
                <a:srgbClr val="000000"/>
              </a:solidFill>
              <a:latin typeface="Arial"/>
              <a:ea typeface="Arial"/>
              <a:cs typeface="Arial"/>
              <a:sym typeface="Arial"/>
            </a:endParaRPr>
          </a:p>
        </p:txBody>
      </p:sp>
      <p:sp>
        <p:nvSpPr>
          <p:cNvPr id="243" name="Google Shape;243;p426"/>
          <p:cNvSpPr txBox="1"/>
          <p:nvPr/>
        </p:nvSpPr>
        <p:spPr>
          <a:xfrm>
            <a:off x="240788" y="595323"/>
            <a:ext cx="106319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entury Gothic"/>
                <a:ea typeface="Century Gothic"/>
                <a:cs typeface="Century Gothic"/>
                <a:sym typeface="Century Gothic"/>
              </a:rPr>
              <a:t>General icon set II – copy icons into new slides as necessary</a:t>
            </a:r>
            <a:endParaRPr sz="1400" b="0" i="0" u="none" strike="noStrike" cap="none">
              <a:solidFill>
                <a:srgbClr val="000000"/>
              </a:solidFill>
              <a:latin typeface="Arial"/>
              <a:ea typeface="Arial"/>
              <a:cs typeface="Arial"/>
              <a:sym typeface="Arial"/>
            </a:endParaRPr>
          </a:p>
        </p:txBody>
      </p:sp>
      <p:pic>
        <p:nvPicPr>
          <p:cNvPr id="244" name="Google Shape;244;p426" descr="Icon&#10;&#10;Description automatically generated"/>
          <p:cNvPicPr preferRelativeResize="0"/>
          <p:nvPr/>
        </p:nvPicPr>
        <p:blipFill rotWithShape="1">
          <a:blip r:embed="rId2">
            <a:alphaModFix/>
          </a:blip>
          <a:srcRect/>
          <a:stretch/>
        </p:blipFill>
        <p:spPr>
          <a:xfrm>
            <a:off x="3281693" y="1561724"/>
            <a:ext cx="2664123" cy="2664123"/>
          </a:xfrm>
          <a:prstGeom prst="rect">
            <a:avLst/>
          </a:prstGeom>
          <a:noFill/>
          <a:ln>
            <a:noFill/>
          </a:ln>
        </p:spPr>
      </p:pic>
      <p:pic>
        <p:nvPicPr>
          <p:cNvPr id="245" name="Google Shape;245;p426" descr="Icon&#10;&#10;Description automatically generated"/>
          <p:cNvPicPr preferRelativeResize="0"/>
          <p:nvPr/>
        </p:nvPicPr>
        <p:blipFill rotWithShape="1">
          <a:blip r:embed="rId3">
            <a:alphaModFix/>
          </a:blip>
          <a:srcRect/>
          <a:stretch/>
        </p:blipFill>
        <p:spPr>
          <a:xfrm>
            <a:off x="232577" y="1561723"/>
            <a:ext cx="2664123" cy="266412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6"/>
        <p:cNvGrpSpPr/>
        <p:nvPr/>
      </p:nvGrpSpPr>
      <p:grpSpPr>
        <a:xfrm>
          <a:off x="0" y="0"/>
          <a:ext cx="0" cy="0"/>
          <a:chOff x="0" y="0"/>
          <a:chExt cx="0" cy="0"/>
        </a:xfrm>
      </p:grpSpPr>
      <p:sp>
        <p:nvSpPr>
          <p:cNvPr id="247" name="Google Shape;247;p69"/>
          <p:cNvSpPr txBox="1">
            <a:spLocks noGrp="1"/>
          </p:cNvSpPr>
          <p:nvPr>
            <p:ph type="body" idx="1"/>
          </p:nvPr>
        </p:nvSpPr>
        <p:spPr>
          <a:xfrm>
            <a:off x="695400" y="1412776"/>
            <a:ext cx="10837204"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8" name="Google Shape;248;p69"/>
          <p:cNvSpPr txBox="1">
            <a:spLocks noGrp="1"/>
          </p:cNvSpPr>
          <p:nvPr>
            <p:ph type="sldNum" idx="12"/>
          </p:nvPr>
        </p:nvSpPr>
        <p:spPr>
          <a:xfrm>
            <a:off x="9331106" y="649460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49" name="Google Shape;249;p69"/>
          <p:cNvSpPr txBox="1">
            <a:spLocks noGrp="1"/>
          </p:cNvSpPr>
          <p:nvPr>
            <p:ph type="title"/>
          </p:nvPr>
        </p:nvSpPr>
        <p:spPr>
          <a:xfrm>
            <a:off x="692150" y="237840"/>
            <a:ext cx="10840454" cy="850900"/>
          </a:xfrm>
          <a:prstGeom prst="rect">
            <a:avLst/>
          </a:prstGeom>
          <a:noFill/>
          <a:ln>
            <a:noFill/>
          </a:ln>
        </p:spPr>
        <p:txBody>
          <a:bodyPr spcFirstLastPara="1" wrap="square" lIns="91425" tIns="45700" rIns="91425" bIns="45700" anchor="b" anchorCtr="0">
            <a:noAutofit/>
          </a:bodyPr>
          <a:lstStyle>
            <a:lvl1pPr marR="0" lvl="0" algn="ctr">
              <a:lnSpc>
                <a:spcPct val="100000"/>
              </a:lnSpc>
              <a:spcBef>
                <a:spcPts val="0"/>
              </a:spcBef>
              <a:spcAft>
                <a:spcPts val="0"/>
              </a:spcAft>
              <a:buClr>
                <a:srgbClr val="333333"/>
              </a:buClr>
              <a:buSzPts val="4800"/>
              <a:buFont typeface="Lato"/>
              <a:buNone/>
              <a:defRPr sz="4800" b="1" i="0" u="none" strike="noStrike" cap="none">
                <a:solidFill>
                  <a:srgbClr val="333333"/>
                </a:solidFill>
                <a:latin typeface="Lato"/>
                <a:ea typeface="Lato"/>
                <a:cs typeface="Lato"/>
                <a:sym typeface="Lato"/>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50"/>
        <p:cNvGrpSpPr/>
        <p:nvPr/>
      </p:nvGrpSpPr>
      <p:grpSpPr>
        <a:xfrm>
          <a:off x="0" y="0"/>
          <a:ext cx="0" cy="0"/>
          <a:chOff x="0" y="0"/>
          <a:chExt cx="0" cy="0"/>
        </a:xfrm>
      </p:grpSpPr>
      <p:sp>
        <p:nvSpPr>
          <p:cNvPr id="251" name="Google Shape;251;p71"/>
          <p:cNvSpPr txBox="1">
            <a:spLocks noGrp="1"/>
          </p:cNvSpPr>
          <p:nvPr>
            <p:ph type="body" idx="1"/>
          </p:nvPr>
        </p:nvSpPr>
        <p:spPr>
          <a:xfrm>
            <a:off x="947428" y="1998463"/>
            <a:ext cx="10333148" cy="434686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SzPts val="2000"/>
              <a:buChar char="•"/>
              <a:defRPr sz="2000"/>
            </a:lvl1pPr>
            <a:lvl2pPr marL="914400" lvl="1" indent="-342900" algn="l">
              <a:lnSpc>
                <a:spcPct val="100000"/>
              </a:lnSpc>
              <a:spcBef>
                <a:spcPts val="360"/>
              </a:spcBef>
              <a:spcAft>
                <a:spcPts val="0"/>
              </a:spcAft>
              <a:buSzPts val="1800"/>
              <a:buChar char="–"/>
              <a:defRPr sz="1800"/>
            </a:lvl2pPr>
            <a:lvl3pPr marL="1371600" lvl="2" indent="-323850" algn="l">
              <a:lnSpc>
                <a:spcPct val="100000"/>
              </a:lnSpc>
              <a:spcBef>
                <a:spcPts val="300"/>
              </a:spcBef>
              <a:spcAft>
                <a:spcPts val="0"/>
              </a:spcAft>
              <a:buSzPts val="1500"/>
              <a:buChar char="•"/>
              <a:defRPr sz="1500"/>
            </a:lvl3pPr>
            <a:lvl4pPr marL="1828800" lvl="3" indent="-311150" algn="l">
              <a:lnSpc>
                <a:spcPct val="100000"/>
              </a:lnSpc>
              <a:spcBef>
                <a:spcPts val="260"/>
              </a:spcBef>
              <a:spcAft>
                <a:spcPts val="0"/>
              </a:spcAft>
              <a:buSzPts val="1300"/>
              <a:buChar char="–"/>
              <a:defRPr sz="1300"/>
            </a:lvl4pPr>
            <a:lvl5pPr marL="2286000" lvl="4" indent="-311150" algn="l">
              <a:lnSpc>
                <a:spcPct val="100000"/>
              </a:lnSpc>
              <a:spcBef>
                <a:spcPts val="260"/>
              </a:spcBef>
              <a:spcAft>
                <a:spcPts val="0"/>
              </a:spcAft>
              <a:buSzPts val="1300"/>
              <a:buChar char="»"/>
              <a:defRPr sz="13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2" name="Google Shape;252;p71"/>
          <p:cNvSpPr txBox="1">
            <a:spLocks noGrp="1"/>
          </p:cNvSpPr>
          <p:nvPr>
            <p:ph type="sldNum" idx="12"/>
          </p:nvPr>
        </p:nvSpPr>
        <p:spPr>
          <a:xfrm>
            <a:off x="9331106" y="649460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71"/>
          <p:cNvSpPr txBox="1">
            <a:spLocks noGrp="1"/>
          </p:cNvSpPr>
          <p:nvPr>
            <p:ph type="body" idx="2"/>
          </p:nvPr>
        </p:nvSpPr>
        <p:spPr>
          <a:xfrm>
            <a:off x="938585" y="1304774"/>
            <a:ext cx="10373356" cy="64807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00"/>
              </a:spcBef>
              <a:spcAft>
                <a:spcPts val="0"/>
              </a:spcAft>
              <a:buSzPts val="2400"/>
              <a:buNone/>
              <a:defRPr sz="2400">
                <a:solidFill>
                  <a:srgbClr val="72CFDF"/>
                </a:solidFill>
                <a:latin typeface="Lato"/>
                <a:ea typeface="Lato"/>
                <a:cs typeface="Lato"/>
                <a:sym typeface="Lato"/>
              </a:defRPr>
            </a:lvl1pPr>
            <a:lvl2pPr marL="914400" lvl="1" indent="-361950" algn="l">
              <a:lnSpc>
                <a:spcPct val="100000"/>
              </a:lnSpc>
              <a:spcBef>
                <a:spcPts val="420"/>
              </a:spcBef>
              <a:spcAft>
                <a:spcPts val="0"/>
              </a:spcAft>
              <a:buSzPts val="2100"/>
              <a:buChar char="–"/>
              <a:defRPr>
                <a:latin typeface="Lato"/>
                <a:ea typeface="Lato"/>
                <a:cs typeface="Lato"/>
                <a:sym typeface="Lato"/>
              </a:defRPr>
            </a:lvl2pPr>
            <a:lvl3pPr marL="1371600" lvl="2" indent="-342900" algn="l">
              <a:lnSpc>
                <a:spcPct val="100000"/>
              </a:lnSpc>
              <a:spcBef>
                <a:spcPts val="360"/>
              </a:spcBef>
              <a:spcAft>
                <a:spcPts val="0"/>
              </a:spcAft>
              <a:buSzPts val="1800"/>
              <a:buChar char="•"/>
              <a:defRPr>
                <a:latin typeface="Lato"/>
                <a:ea typeface="Lato"/>
                <a:cs typeface="Lato"/>
                <a:sym typeface="Lato"/>
              </a:defRPr>
            </a:lvl3pPr>
            <a:lvl4pPr marL="1828800" lvl="3" indent="-323850" algn="l">
              <a:lnSpc>
                <a:spcPct val="100000"/>
              </a:lnSpc>
              <a:spcBef>
                <a:spcPts val="300"/>
              </a:spcBef>
              <a:spcAft>
                <a:spcPts val="0"/>
              </a:spcAft>
              <a:buSzPts val="1500"/>
              <a:buChar char="–"/>
              <a:defRPr>
                <a:latin typeface="Lato"/>
                <a:ea typeface="Lato"/>
                <a:cs typeface="Lato"/>
                <a:sym typeface="Lato"/>
              </a:defRPr>
            </a:lvl4pPr>
            <a:lvl5pPr marL="2286000" lvl="4" indent="-323850" algn="l">
              <a:lnSpc>
                <a:spcPct val="100000"/>
              </a:lnSpc>
              <a:spcBef>
                <a:spcPts val="300"/>
              </a:spcBef>
              <a:spcAft>
                <a:spcPts val="0"/>
              </a:spcAft>
              <a:buSzPts val="1500"/>
              <a:buChar char="»"/>
              <a:defRPr>
                <a:latin typeface="Lato"/>
                <a:ea typeface="Lato"/>
                <a:cs typeface="Lato"/>
                <a:sym typeface="La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4" name="Google Shape;254;p71"/>
          <p:cNvSpPr txBox="1">
            <a:spLocks noGrp="1"/>
          </p:cNvSpPr>
          <p:nvPr>
            <p:ph type="title"/>
          </p:nvPr>
        </p:nvSpPr>
        <p:spPr>
          <a:xfrm>
            <a:off x="692150" y="237840"/>
            <a:ext cx="10840454" cy="850900"/>
          </a:xfrm>
          <a:prstGeom prst="rect">
            <a:avLst/>
          </a:prstGeom>
          <a:noFill/>
          <a:ln>
            <a:noFill/>
          </a:ln>
        </p:spPr>
        <p:txBody>
          <a:bodyPr spcFirstLastPara="1" wrap="square" lIns="91425" tIns="45700" rIns="91425" bIns="45700" anchor="b" anchorCtr="0">
            <a:noAutofit/>
          </a:bodyPr>
          <a:lstStyle>
            <a:lvl1pPr marR="0" lvl="0" algn="ctr">
              <a:lnSpc>
                <a:spcPct val="100000"/>
              </a:lnSpc>
              <a:spcBef>
                <a:spcPts val="0"/>
              </a:spcBef>
              <a:spcAft>
                <a:spcPts val="0"/>
              </a:spcAft>
              <a:buClr>
                <a:srgbClr val="333333"/>
              </a:buClr>
              <a:buSzPts val="4800"/>
              <a:buFont typeface="Lato"/>
              <a:buNone/>
              <a:defRPr sz="4800" b="1" i="0" u="none" strike="noStrike" cap="none">
                <a:solidFill>
                  <a:srgbClr val="333333"/>
                </a:solidFill>
                <a:latin typeface="Lato"/>
                <a:ea typeface="Lato"/>
                <a:cs typeface="Lato"/>
                <a:sym typeface="Lato"/>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55" name="Google Shape;255;p71"/>
          <p:cNvCxnSpPr/>
          <p:nvPr/>
        </p:nvCxnSpPr>
        <p:spPr>
          <a:xfrm>
            <a:off x="936635" y="1808820"/>
            <a:ext cx="10244241" cy="0"/>
          </a:xfrm>
          <a:prstGeom prst="straightConnector1">
            <a:avLst/>
          </a:prstGeom>
          <a:solidFill>
            <a:srgbClr val="ECB100"/>
          </a:solidFill>
          <a:ln w="50800" cap="flat" cmpd="sng">
            <a:solidFill>
              <a:srgbClr val="999999"/>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out this course">
  <p:cSld name="About this course">
    <p:spTree>
      <p:nvGrpSpPr>
        <p:cNvPr id="1" name="Shape 28"/>
        <p:cNvGrpSpPr/>
        <p:nvPr/>
      </p:nvGrpSpPr>
      <p:grpSpPr>
        <a:xfrm>
          <a:off x="0" y="0"/>
          <a:ext cx="0" cy="0"/>
          <a:chOff x="0" y="0"/>
          <a:chExt cx="0" cy="0"/>
        </a:xfrm>
      </p:grpSpPr>
      <p:sp>
        <p:nvSpPr>
          <p:cNvPr id="29" name="Google Shape;29;p39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0" name="Google Shape;30;p395"/>
          <p:cNvPicPr preferRelativeResize="0"/>
          <p:nvPr/>
        </p:nvPicPr>
        <p:blipFill rotWithShape="1">
          <a:blip r:embed="rId2">
            <a:alphaModFix/>
          </a:blip>
          <a:srcRect/>
          <a:stretch/>
        </p:blipFill>
        <p:spPr>
          <a:xfrm>
            <a:off x="7371416" y="1657371"/>
            <a:ext cx="3613416" cy="4560251"/>
          </a:xfrm>
          <a:prstGeom prst="rect">
            <a:avLst/>
          </a:prstGeom>
          <a:noFill/>
          <a:ln>
            <a:noFill/>
          </a:ln>
        </p:spPr>
      </p:pic>
      <p:sp>
        <p:nvSpPr>
          <p:cNvPr id="31" name="Google Shape;31;p395"/>
          <p:cNvSpPr txBox="1"/>
          <p:nvPr/>
        </p:nvSpPr>
        <p:spPr>
          <a:xfrm>
            <a:off x="415600" y="534330"/>
            <a:ext cx="46052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About the course</a:t>
            </a:r>
            <a:endParaRPr sz="1400" b="0" i="0" u="none" strike="noStrike" cap="none">
              <a:solidFill>
                <a:srgbClr val="000000"/>
              </a:solidFill>
              <a:latin typeface="Arial"/>
              <a:ea typeface="Arial"/>
              <a:cs typeface="Arial"/>
              <a:sym typeface="Arial"/>
            </a:endParaRPr>
          </a:p>
        </p:txBody>
      </p:sp>
      <p:sp>
        <p:nvSpPr>
          <p:cNvPr id="32" name="Google Shape;32;p395"/>
          <p:cNvSpPr txBox="1">
            <a:spLocks noGrp="1"/>
          </p:cNvSpPr>
          <p:nvPr>
            <p:ph type="body" idx="1"/>
          </p:nvPr>
        </p:nvSpPr>
        <p:spPr>
          <a:xfrm>
            <a:off x="415599" y="1657370"/>
            <a:ext cx="6485263" cy="4560251"/>
          </a:xfrm>
          <a:prstGeom prst="rect">
            <a:avLst/>
          </a:prstGeom>
          <a:solidFill>
            <a:schemeClr val="lt1"/>
          </a:solid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est practices for virtual learning">
  <p:cSld name="Best practices for virtual learning">
    <p:spTree>
      <p:nvGrpSpPr>
        <p:cNvPr id="1" name="Shape 33"/>
        <p:cNvGrpSpPr/>
        <p:nvPr/>
      </p:nvGrpSpPr>
      <p:grpSpPr>
        <a:xfrm>
          <a:off x="0" y="0"/>
          <a:ext cx="0" cy="0"/>
          <a:chOff x="0" y="0"/>
          <a:chExt cx="0" cy="0"/>
        </a:xfrm>
      </p:grpSpPr>
      <p:sp>
        <p:nvSpPr>
          <p:cNvPr id="34" name="Google Shape;34;p39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96"/>
          <p:cNvSpPr/>
          <p:nvPr/>
        </p:nvSpPr>
        <p:spPr>
          <a:xfrm>
            <a:off x="9074417" y="1235463"/>
            <a:ext cx="5175987" cy="4665776"/>
          </a:xfrm>
          <a:prstGeom prst="ellipse">
            <a:avLst/>
          </a:prstGeom>
          <a:noFill/>
          <a:ln w="38100"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36" name="Google Shape;36;p396"/>
          <p:cNvSpPr/>
          <p:nvPr/>
        </p:nvSpPr>
        <p:spPr>
          <a:xfrm>
            <a:off x="9852433" y="1825169"/>
            <a:ext cx="3847934" cy="3468633"/>
          </a:xfrm>
          <a:prstGeom prst="ellipse">
            <a:avLst/>
          </a:prstGeom>
          <a:noFill/>
          <a:ln w="38100"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37" name="Google Shape;37;p396"/>
          <p:cNvSpPr txBox="1"/>
          <p:nvPr/>
        </p:nvSpPr>
        <p:spPr>
          <a:xfrm>
            <a:off x="415600" y="1715478"/>
            <a:ext cx="8219114" cy="286228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Find a quiet place, free of as many distractions as possible. Headphones are recommended.</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Century Gothic"/>
              <a:buNone/>
            </a:pPr>
            <a:endParaRPr sz="2000" b="0" i="0" u="none" strike="noStrike" cap="none">
              <a:solidFill>
                <a:schemeClr val="dk2"/>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Remove or silence alerts from cell phones, e-mail pop-ups, etc. </a:t>
            </a:r>
            <a:endParaRPr sz="1400" b="0" i="0" u="none" strike="noStrike" cap="none">
              <a:solidFill>
                <a:srgbClr val="000000"/>
              </a:solidFill>
              <a:latin typeface="Arial"/>
              <a:ea typeface="Arial"/>
              <a:cs typeface="Arial"/>
              <a:sym typeface="Arial"/>
            </a:endParaRPr>
          </a:p>
          <a:p>
            <a:pPr marL="584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Participate in activities and ask questions. </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Century Gothic"/>
              <a:buNone/>
            </a:pPr>
            <a:endParaRPr sz="2000" b="0" i="0" u="none" strike="noStrike" cap="none">
              <a:solidFill>
                <a:schemeClr val="dk2"/>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Give your honest feedback so we can troubleshoot problems and improve the course.</a:t>
            </a:r>
            <a:endParaRPr sz="1400" b="0" i="0" u="none" strike="noStrike" cap="none">
              <a:solidFill>
                <a:srgbClr val="000000"/>
              </a:solidFill>
              <a:latin typeface="Arial"/>
              <a:ea typeface="Arial"/>
              <a:cs typeface="Arial"/>
              <a:sym typeface="Arial"/>
            </a:endParaRPr>
          </a:p>
        </p:txBody>
      </p:sp>
      <p:sp>
        <p:nvSpPr>
          <p:cNvPr id="38" name="Google Shape;38;p396"/>
          <p:cNvSpPr txBox="1"/>
          <p:nvPr/>
        </p:nvSpPr>
        <p:spPr>
          <a:xfrm>
            <a:off x="415600" y="534330"/>
            <a:ext cx="80426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Best practices for virtual learning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ass materials">
  <p:cSld name="Class materials">
    <p:spTree>
      <p:nvGrpSpPr>
        <p:cNvPr id="1" name="Shape 39"/>
        <p:cNvGrpSpPr/>
        <p:nvPr/>
      </p:nvGrpSpPr>
      <p:grpSpPr>
        <a:xfrm>
          <a:off x="0" y="0"/>
          <a:ext cx="0" cy="0"/>
          <a:chOff x="0" y="0"/>
          <a:chExt cx="0" cy="0"/>
        </a:xfrm>
      </p:grpSpPr>
      <p:sp>
        <p:nvSpPr>
          <p:cNvPr id="40" name="Google Shape;40;p39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397"/>
          <p:cNvSpPr/>
          <p:nvPr/>
        </p:nvSpPr>
        <p:spPr>
          <a:xfrm>
            <a:off x="7279379" y="1824267"/>
            <a:ext cx="4523797" cy="4077874"/>
          </a:xfrm>
          <a:prstGeom prst="ellipse">
            <a:avLst/>
          </a:prstGeom>
          <a:solidFill>
            <a:schemeClr val="accent5"/>
          </a:solidFill>
          <a:ln w="38100" cap="flat" cmpd="sng">
            <a:solidFill>
              <a:schemeClr val="l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42" name="Google Shape;42;p397"/>
          <p:cNvSpPr/>
          <p:nvPr/>
        </p:nvSpPr>
        <p:spPr>
          <a:xfrm>
            <a:off x="5892800" y="745226"/>
            <a:ext cx="3445278" cy="3100751"/>
          </a:xfrm>
          <a:prstGeom prst="ellipse">
            <a:avLst/>
          </a:prstGeom>
          <a:solidFill>
            <a:schemeClr val="dk1"/>
          </a:solidFill>
          <a:ln w="38100" cap="flat" cmpd="sng">
            <a:solidFill>
              <a:schemeClr val="dk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endParaRPr sz="960" b="0" i="0" u="none" strike="noStrike" cap="none">
              <a:solidFill>
                <a:srgbClr val="FF00FF"/>
              </a:solidFill>
              <a:latin typeface="Arial"/>
              <a:ea typeface="Arial"/>
              <a:cs typeface="Arial"/>
              <a:sym typeface="Arial"/>
            </a:endParaRPr>
          </a:p>
        </p:txBody>
      </p:sp>
      <p:sp>
        <p:nvSpPr>
          <p:cNvPr id="43" name="Google Shape;43;p397"/>
          <p:cNvSpPr/>
          <p:nvPr/>
        </p:nvSpPr>
        <p:spPr>
          <a:xfrm>
            <a:off x="5621550" y="3429000"/>
            <a:ext cx="2608049" cy="2347245"/>
          </a:xfrm>
          <a:prstGeom prst="ellipse">
            <a:avLst/>
          </a:prstGeom>
          <a:solidFill>
            <a:schemeClr val="accent3"/>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endParaRPr sz="960" b="0" i="0" u="none" strike="noStrike" cap="none">
              <a:solidFill>
                <a:srgbClr val="FF00FF"/>
              </a:solidFill>
              <a:latin typeface="Arial"/>
              <a:ea typeface="Arial"/>
              <a:cs typeface="Arial"/>
              <a:sym typeface="Arial"/>
            </a:endParaRPr>
          </a:p>
        </p:txBody>
      </p:sp>
      <p:sp>
        <p:nvSpPr>
          <p:cNvPr id="44" name="Google Shape;44;p397"/>
          <p:cNvSpPr txBox="1">
            <a:spLocks noGrp="1"/>
          </p:cNvSpPr>
          <p:nvPr>
            <p:ph type="body" idx="1"/>
          </p:nvPr>
        </p:nvSpPr>
        <p:spPr>
          <a:xfrm>
            <a:off x="415600" y="1443789"/>
            <a:ext cx="5229241" cy="4773834"/>
          </a:xfrm>
          <a:prstGeom prst="rect">
            <a:avLst/>
          </a:prstGeom>
          <a:noFill/>
          <a:ln>
            <a:noFill/>
          </a:ln>
        </p:spPr>
        <p:txBody>
          <a:bodyPr spcFirstLastPara="1" wrap="square" lIns="91425" tIns="91425" rIns="91425" bIns="91425" anchor="t" anchorCtr="0">
            <a:noAutofit/>
          </a:bodyPr>
          <a:lstStyle>
            <a:lvl1pPr marL="457200" lvl="0" indent="-228600" algn="l">
              <a:lnSpc>
                <a:spcPct val="115000"/>
              </a:lnSpc>
              <a:spcBef>
                <a:spcPts val="0"/>
              </a:spcBef>
              <a:spcAft>
                <a:spcPts val="0"/>
              </a:spcAft>
              <a:buSzPts val="1800"/>
              <a:buFont typeface="Arial"/>
              <a:buNone/>
              <a:defRPr sz="2000"/>
            </a:lvl1pPr>
            <a:lvl2pPr marL="914400" lvl="1" indent="-228600" algn="l">
              <a:lnSpc>
                <a:spcPct val="115000"/>
              </a:lnSpc>
              <a:spcBef>
                <a:spcPts val="0"/>
              </a:spcBef>
              <a:spcAft>
                <a:spcPts val="0"/>
              </a:spcAft>
              <a:buSzPts val="1400"/>
              <a:buNone/>
              <a:defRPr sz="1800"/>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p397"/>
          <p:cNvSpPr>
            <a:spLocks noGrp="1"/>
          </p:cNvSpPr>
          <p:nvPr>
            <p:ph type="pic" idx="2"/>
          </p:nvPr>
        </p:nvSpPr>
        <p:spPr>
          <a:xfrm>
            <a:off x="6096000" y="3604400"/>
            <a:ext cx="3007029" cy="1939148"/>
          </a:xfrm>
          <a:prstGeom prst="rect">
            <a:avLst/>
          </a:prstGeom>
          <a:solidFill>
            <a:schemeClr val="lt1"/>
          </a:solidFill>
          <a:ln w="9525" cap="flat" cmpd="sng">
            <a:solidFill>
              <a:schemeClr val="dk1"/>
            </a:solidFill>
            <a:prstDash val="solid"/>
            <a:round/>
            <a:headEnd type="none" w="sm" len="sm"/>
            <a:tailEnd type="none" w="sm" len="sm"/>
          </a:ln>
        </p:spPr>
      </p:sp>
      <p:sp>
        <p:nvSpPr>
          <p:cNvPr id="46" name="Google Shape;46;p397"/>
          <p:cNvSpPr>
            <a:spLocks noGrp="1"/>
          </p:cNvSpPr>
          <p:nvPr>
            <p:ph type="pic" idx="3"/>
          </p:nvPr>
        </p:nvSpPr>
        <p:spPr>
          <a:xfrm>
            <a:off x="8139871" y="1691659"/>
            <a:ext cx="2234107" cy="2744264"/>
          </a:xfrm>
          <a:prstGeom prst="rect">
            <a:avLst/>
          </a:prstGeom>
          <a:solidFill>
            <a:schemeClr val="lt1"/>
          </a:solidFill>
          <a:ln w="9525" cap="flat" cmpd="sng">
            <a:solidFill>
              <a:schemeClr val="dk1"/>
            </a:solidFill>
            <a:prstDash val="solid"/>
            <a:round/>
            <a:headEnd type="none" w="sm" len="sm"/>
            <a:tailEnd type="none" w="sm" len="sm"/>
          </a:ln>
        </p:spPr>
      </p:sp>
      <p:sp>
        <p:nvSpPr>
          <p:cNvPr id="47" name="Google Shape;47;p397"/>
          <p:cNvSpPr txBox="1"/>
          <p:nvPr/>
        </p:nvSpPr>
        <p:spPr>
          <a:xfrm>
            <a:off x="415600" y="534330"/>
            <a:ext cx="80426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Class materials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
        <p:cNvGrpSpPr/>
        <p:nvPr/>
      </p:nvGrpSpPr>
      <p:grpSpPr>
        <a:xfrm>
          <a:off x="0" y="0"/>
          <a:ext cx="0" cy="0"/>
          <a:chOff x="0" y="0"/>
          <a:chExt cx="0" cy="0"/>
        </a:xfrm>
      </p:grpSpPr>
      <p:sp>
        <p:nvSpPr>
          <p:cNvPr id="49" name="Google Shape;49;p399"/>
          <p:cNvSpPr/>
          <p:nvPr/>
        </p:nvSpPr>
        <p:spPr>
          <a:xfrm>
            <a:off x="0" y="1402812"/>
            <a:ext cx="12192000" cy="484632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50" name="Google Shape;50;p39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399"/>
          <p:cNvSpPr/>
          <p:nvPr/>
        </p:nvSpPr>
        <p:spPr>
          <a:xfrm>
            <a:off x="-1541879" y="4250992"/>
            <a:ext cx="6458808" cy="5822146"/>
          </a:xfrm>
          <a:prstGeom prst="ellipse">
            <a:avLst/>
          </a:prstGeom>
          <a:noFill/>
          <a:ln w="38100"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52" name="Google Shape;52;p399"/>
          <p:cNvSpPr/>
          <p:nvPr/>
        </p:nvSpPr>
        <p:spPr>
          <a:xfrm>
            <a:off x="9438324" y="-1889355"/>
            <a:ext cx="4448174" cy="4009706"/>
          </a:xfrm>
          <a:prstGeom prst="ellipse">
            <a:avLst/>
          </a:prstGeom>
          <a:noFill/>
          <a:ln w="38100"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53" name="Google Shape;53;p399"/>
          <p:cNvSpPr txBox="1"/>
          <p:nvPr/>
        </p:nvSpPr>
        <p:spPr>
          <a:xfrm>
            <a:off x="415600" y="534330"/>
            <a:ext cx="80426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Agenda</a:t>
            </a:r>
            <a:endParaRPr sz="1400" b="0" i="0" u="none" strike="noStrike" cap="none">
              <a:solidFill>
                <a:srgbClr val="000000"/>
              </a:solidFill>
              <a:latin typeface="Arial"/>
              <a:ea typeface="Arial"/>
              <a:cs typeface="Arial"/>
              <a:sym typeface="Arial"/>
            </a:endParaRPr>
          </a:p>
        </p:txBody>
      </p:sp>
      <p:sp>
        <p:nvSpPr>
          <p:cNvPr id="54" name="Google Shape;54;p399"/>
          <p:cNvSpPr txBox="1">
            <a:spLocks noGrp="1"/>
          </p:cNvSpPr>
          <p:nvPr>
            <p:ph type="body" idx="1"/>
          </p:nvPr>
        </p:nvSpPr>
        <p:spPr>
          <a:xfrm>
            <a:off x="6389637" y="1491916"/>
            <a:ext cx="5361745" cy="4620857"/>
          </a:xfrm>
          <a:prstGeom prst="rect">
            <a:avLst/>
          </a:prstGeom>
          <a:solidFill>
            <a:schemeClr val="lt1"/>
          </a:solid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5" name="Google Shape;55;p399"/>
          <p:cNvSpPr txBox="1">
            <a:spLocks noGrp="1"/>
          </p:cNvSpPr>
          <p:nvPr>
            <p:ph type="body" idx="2"/>
          </p:nvPr>
        </p:nvSpPr>
        <p:spPr>
          <a:xfrm>
            <a:off x="415599" y="1491917"/>
            <a:ext cx="5361745" cy="4620858"/>
          </a:xfrm>
          <a:prstGeom prst="rect">
            <a:avLst/>
          </a:prstGeom>
          <a:solidFill>
            <a:schemeClr val="lt1"/>
          </a:solid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t question">
  <p:cSld name="1_Chat question">
    <p:spTree>
      <p:nvGrpSpPr>
        <p:cNvPr id="1" name="Shape 56"/>
        <p:cNvGrpSpPr/>
        <p:nvPr/>
      </p:nvGrpSpPr>
      <p:grpSpPr>
        <a:xfrm>
          <a:off x="0" y="0"/>
          <a:ext cx="0" cy="0"/>
          <a:chOff x="0" y="0"/>
          <a:chExt cx="0" cy="0"/>
        </a:xfrm>
      </p:grpSpPr>
      <p:sp>
        <p:nvSpPr>
          <p:cNvPr id="57" name="Google Shape;57;p6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8"/>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228600" algn="l">
              <a:lnSpc>
                <a:spcPct val="115000"/>
              </a:lnSpc>
              <a:spcBef>
                <a:spcPts val="0"/>
              </a:spcBef>
              <a:spcAft>
                <a:spcPts val="0"/>
              </a:spcAft>
              <a:buSzPts val="1200"/>
              <a:buNone/>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59" name="Google Shape;59;p68"/>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60" name="Google Shape;60;p68"/>
          <p:cNvPicPr preferRelativeResize="0"/>
          <p:nvPr/>
        </p:nvPicPr>
        <p:blipFill rotWithShape="1">
          <a:blip r:embed="rId2">
            <a:alphaModFix/>
          </a:blip>
          <a:srcRect/>
          <a:stretch/>
        </p:blipFill>
        <p:spPr>
          <a:xfrm>
            <a:off x="8855067" y="3409917"/>
            <a:ext cx="2807341" cy="2807341"/>
          </a:xfrm>
          <a:prstGeom prst="rect">
            <a:avLst/>
          </a:prstGeom>
          <a:noFill/>
          <a:ln>
            <a:noFill/>
          </a:ln>
        </p:spPr>
      </p:pic>
      <p:sp>
        <p:nvSpPr>
          <p:cNvPr id="61" name="Google Shape;61;p68"/>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half-slide text">
  <p:cSld name="One column half-slide text">
    <p:spTree>
      <p:nvGrpSpPr>
        <p:cNvPr id="1" name="Shape 62"/>
        <p:cNvGrpSpPr/>
        <p:nvPr/>
      </p:nvGrpSpPr>
      <p:grpSpPr>
        <a:xfrm>
          <a:off x="0" y="0"/>
          <a:ext cx="0" cy="0"/>
          <a:chOff x="0" y="0"/>
          <a:chExt cx="0" cy="0"/>
        </a:xfrm>
      </p:grpSpPr>
      <p:sp>
        <p:nvSpPr>
          <p:cNvPr id="63" name="Google Shape;63;p40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400"/>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65" name="Google Shape;65;p400"/>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401"/>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401"/>
          <p:cNvSpPr txBox="1">
            <a:spLocks noGrp="1"/>
          </p:cNvSpPr>
          <p:nvPr>
            <p:ph type="title"/>
          </p:nvPr>
        </p:nvSpPr>
        <p:spPr>
          <a:xfrm>
            <a:off x="415600"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0"/>
          <p:cNvSpPr txBox="1">
            <a:spLocks noGrp="1"/>
          </p:cNvSpPr>
          <p:nvPr>
            <p:ph type="title"/>
          </p:nvPr>
        </p:nvSpPr>
        <p:spPr>
          <a:xfrm>
            <a:off x="415600" y="745226"/>
            <a:ext cx="11360800" cy="76356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90"/>
          <p:cNvSpPr txBox="1">
            <a:spLocks noGrp="1"/>
          </p:cNvSpPr>
          <p:nvPr>
            <p:ph type="body" idx="1"/>
          </p:nvPr>
        </p:nvSpPr>
        <p:spPr>
          <a:xfrm>
            <a:off x="415600" y="1536634"/>
            <a:ext cx="11360800" cy="455508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Century Gothic"/>
              <a:buChar char="●"/>
              <a:defRPr sz="1800" b="0" i="0" u="none" strike="noStrike" cap="none">
                <a:solidFill>
                  <a:schemeClr val="dk2"/>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3pPr>
            <a:lvl4pPr marL="1828800" marR="0" lvl="3"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6pPr>
            <a:lvl7pPr marL="3200400" marR="0" lvl="6"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7pPr>
            <a:lvl8pPr marL="3657600" marR="0" lvl="7"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8pPr>
            <a:lvl9pPr marL="4114800" marR="0" lvl="8"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9pPr>
          </a:lstStyle>
          <a:p>
            <a:endParaRPr/>
          </a:p>
        </p:txBody>
      </p:sp>
      <p:pic>
        <p:nvPicPr>
          <p:cNvPr id="12" name="Google Shape;12;p390"/>
          <p:cNvPicPr preferRelativeResize="0"/>
          <p:nvPr/>
        </p:nvPicPr>
        <p:blipFill rotWithShape="1">
          <a:blip r:embed="rId31">
            <a:alphaModFix/>
          </a:blip>
          <a:srcRect/>
          <a:stretch/>
        </p:blipFill>
        <p:spPr>
          <a:xfrm>
            <a:off x="11356798" y="245067"/>
            <a:ext cx="611220" cy="472321"/>
          </a:xfrm>
          <a:prstGeom prst="rect">
            <a:avLst/>
          </a:prstGeom>
          <a:noFill/>
          <a:ln>
            <a:noFill/>
          </a:ln>
        </p:spPr>
      </p:pic>
      <p:sp>
        <p:nvSpPr>
          <p:cNvPr id="13" name="Google Shape;13;p39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390"/>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
        <p:nvSpPr>
          <p:cNvPr id="15" name="Google Shape;15;p390"/>
          <p:cNvSpPr txBox="1"/>
          <p:nvPr/>
        </p:nvSpPr>
        <p:spPr>
          <a:xfrm>
            <a:off x="415600" y="6284185"/>
            <a:ext cx="2505730" cy="387762"/>
          </a:xfrm>
          <a:prstGeom prst="rect">
            <a:avLst/>
          </a:prstGeom>
          <a:noFill/>
          <a:ln>
            <a:noFill/>
          </a:ln>
        </p:spPr>
        <p:txBody>
          <a:bodyPr spcFirstLastPara="1" wrap="square" lIns="109700" tIns="109700" rIns="109700" bIns="109700" anchor="t" anchorCtr="0">
            <a:spAutoFit/>
          </a:bodyPr>
          <a:lstStyle/>
          <a:p>
            <a:pPr marL="0" marR="0" lvl="0" indent="0" algn="l"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Visual Design &amp; Storytelling</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hyperlink" Target="https://www.dailyfx.com/research/global-commodities/" TargetMode="External"/><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19.xml"/><Relationship Id="rId4" Type="http://schemas.openxmlformats.org/officeDocument/2006/relationships/image" Target="../media/image81.jpg"/></Relationships>
</file>

<file path=ppt/slides/_rels/slide10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comments" Target="../comments/commen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surveymonkey.com/r/MCJNZQ6" TargetMode="External"/><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comments" Target="../comments/commen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10.xml"/><Relationship Id="rId4" Type="http://schemas.openxmlformats.org/officeDocument/2006/relationships/comments" Target="../comments/comment4.xml"/></Relationships>
</file>

<file path=ppt/slides/_rels/slide9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2"/>
          <p:cNvSpPr txBox="1">
            <a:spLocks noGrp="1"/>
          </p:cNvSpPr>
          <p:nvPr>
            <p:ph type="ctrTitle"/>
          </p:nvPr>
        </p:nvSpPr>
        <p:spPr>
          <a:xfrm>
            <a:off x="572101" y="3850509"/>
            <a:ext cx="11360800" cy="5929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US" sz="3000"/>
              <a:t>Data Visual Design &amp; Storytelling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323" name="Google Shape;323;p1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230982" lvl="0" indent="-230982" algn="l" rtl="0">
              <a:lnSpc>
                <a:spcPct val="115000"/>
              </a:lnSpc>
              <a:spcBef>
                <a:spcPts val="0"/>
              </a:spcBef>
              <a:spcAft>
                <a:spcPts val="0"/>
              </a:spcAft>
              <a:buSzPts val="2400"/>
              <a:buChar char="•"/>
            </a:pPr>
            <a:r>
              <a:rPr lang="en-US" sz="2400">
                <a:solidFill>
                  <a:schemeClr val="accent1"/>
                </a:solidFill>
              </a:rPr>
              <a:t>Data visualization </a:t>
            </a:r>
            <a:r>
              <a:rPr lang="en-US" sz="2400"/>
              <a:t>is any attempt to make data more easily digestible by rendering it in a visual context.</a:t>
            </a:r>
            <a:endParaRPr sz="2400"/>
          </a:p>
          <a:p>
            <a:pPr marL="230982" lvl="0" indent="-78582" algn="l" rtl="0">
              <a:lnSpc>
                <a:spcPct val="115000"/>
              </a:lnSpc>
              <a:spcBef>
                <a:spcPts val="480"/>
              </a:spcBef>
              <a:spcAft>
                <a:spcPts val="0"/>
              </a:spcAft>
              <a:buSzPts val="2400"/>
              <a:buNone/>
            </a:pPr>
            <a:endParaRPr sz="2400"/>
          </a:p>
          <a:p>
            <a:pPr marL="230982" lvl="0" indent="-230982" algn="l" rtl="0">
              <a:lnSpc>
                <a:spcPct val="115000"/>
              </a:lnSpc>
              <a:spcBef>
                <a:spcPts val="480"/>
              </a:spcBef>
              <a:spcAft>
                <a:spcPts val="0"/>
              </a:spcAft>
              <a:buSzPts val="2400"/>
              <a:buChar char="•"/>
            </a:pPr>
            <a:r>
              <a:rPr lang="en-US" sz="2400"/>
              <a:t>Common data visualizations include tables, charts, graphs, and dashboards.</a:t>
            </a:r>
            <a:endParaRPr sz="2400"/>
          </a:p>
          <a:p>
            <a:pPr marL="230982" lvl="0" indent="-78582" algn="l" rtl="0">
              <a:lnSpc>
                <a:spcPct val="115000"/>
              </a:lnSpc>
              <a:spcBef>
                <a:spcPts val="480"/>
              </a:spcBef>
              <a:spcAft>
                <a:spcPts val="0"/>
              </a:spcAft>
              <a:buSzPts val="2400"/>
              <a:buNone/>
            </a:pPr>
            <a:endParaRPr sz="2400"/>
          </a:p>
          <a:p>
            <a:pPr marL="461963" lvl="1" indent="-93659" algn="l" rtl="0">
              <a:lnSpc>
                <a:spcPct val="115000"/>
              </a:lnSpc>
              <a:spcBef>
                <a:spcPts val="440"/>
              </a:spcBef>
              <a:spcAft>
                <a:spcPts val="0"/>
              </a:spcAft>
              <a:buSzPts val="2200"/>
              <a:buNone/>
            </a:pPr>
            <a:endParaRPr sz="2400"/>
          </a:p>
        </p:txBody>
      </p:sp>
      <p:sp>
        <p:nvSpPr>
          <p:cNvPr id="324" name="Google Shape;324;p1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What is data visualization?</a:t>
            </a:r>
            <a:endParaRPr/>
          </a:p>
        </p:txBody>
      </p:sp>
      <p:pic>
        <p:nvPicPr>
          <p:cNvPr id="325" name="Google Shape;325;p11" descr="A picture containing clock&#10;&#10;Description automatically generated"/>
          <p:cNvPicPr preferRelativeResize="0"/>
          <p:nvPr/>
        </p:nvPicPr>
        <p:blipFill rotWithShape="1">
          <a:blip r:embed="rId3">
            <a:alphaModFix/>
          </a:blip>
          <a:srcRect/>
          <a:stretch/>
        </p:blipFill>
        <p:spPr>
          <a:xfrm>
            <a:off x="6381750" y="1600207"/>
            <a:ext cx="4953000" cy="312254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30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a:p>
        </p:txBody>
      </p:sp>
      <p:sp>
        <p:nvSpPr>
          <p:cNvPr id="1211" name="Google Shape;1211;p304"/>
          <p:cNvSpPr txBox="1">
            <a:spLocks noGrp="1"/>
          </p:cNvSpPr>
          <p:nvPr>
            <p:ph type="body" idx="1"/>
          </p:nvPr>
        </p:nvSpPr>
        <p:spPr>
          <a:xfrm>
            <a:off x="7199696" y="1537176"/>
            <a:ext cx="4575916" cy="1707080"/>
          </a:xfrm>
          <a:prstGeom prst="rect">
            <a:avLst/>
          </a:prstGeom>
          <a:noFill/>
          <a:ln>
            <a:noFill/>
          </a:ln>
        </p:spPr>
        <p:txBody>
          <a:bodyPr spcFirstLastPara="1" wrap="square" lIns="91425" tIns="91425" rIns="91425" bIns="91425" anchor="t" anchorCtr="0">
            <a:normAutofit fontScale="85000" lnSpcReduction="20000"/>
          </a:bodyPr>
          <a:lstStyle/>
          <a:p>
            <a:pPr marL="76200" lvl="0" indent="0" algn="ctr" rtl="0">
              <a:lnSpc>
                <a:spcPct val="115000"/>
              </a:lnSpc>
              <a:spcBef>
                <a:spcPts val="0"/>
              </a:spcBef>
              <a:spcAft>
                <a:spcPts val="0"/>
              </a:spcAft>
              <a:buSzPct val="117647"/>
              <a:buNone/>
            </a:pPr>
            <a:r>
              <a:rPr lang="en-US" sz="2000">
                <a:solidFill>
                  <a:schemeClr val="dk2"/>
                </a:solidFill>
              </a:rPr>
              <a:t>Lastly, what about this interactive tool?</a:t>
            </a:r>
            <a:endParaRPr/>
          </a:p>
          <a:p>
            <a:pPr marL="76200" lvl="0" indent="0" algn="ctr" rtl="0">
              <a:lnSpc>
                <a:spcPct val="115000"/>
              </a:lnSpc>
              <a:spcBef>
                <a:spcPts val="0"/>
              </a:spcBef>
              <a:spcAft>
                <a:spcPts val="0"/>
              </a:spcAft>
              <a:buSzPct val="117647"/>
              <a:buNone/>
            </a:pPr>
            <a:endParaRPr sz="2000">
              <a:solidFill>
                <a:schemeClr val="dk2"/>
              </a:solidFill>
            </a:endParaRPr>
          </a:p>
          <a:p>
            <a:pPr marL="876300" lvl="1" indent="-342900" algn="l" rtl="0">
              <a:lnSpc>
                <a:spcPct val="115000"/>
              </a:lnSpc>
              <a:spcBef>
                <a:spcPts val="0"/>
              </a:spcBef>
              <a:spcAft>
                <a:spcPts val="0"/>
              </a:spcAft>
              <a:buSzPct val="152941"/>
              <a:buChar char="○"/>
            </a:pPr>
            <a:r>
              <a:rPr lang="en-US" sz="2000"/>
              <a:t>Comparison</a:t>
            </a:r>
            <a:endParaRPr/>
          </a:p>
          <a:p>
            <a:pPr marL="876300" lvl="1" indent="-342900" algn="l" rtl="0">
              <a:lnSpc>
                <a:spcPct val="115000"/>
              </a:lnSpc>
              <a:spcBef>
                <a:spcPts val="0"/>
              </a:spcBef>
              <a:spcAft>
                <a:spcPts val="0"/>
              </a:spcAft>
              <a:buSzPct val="152941"/>
              <a:buChar char="○"/>
            </a:pPr>
            <a:r>
              <a:rPr lang="en-US" sz="2000"/>
              <a:t>Composition</a:t>
            </a:r>
            <a:endParaRPr/>
          </a:p>
          <a:p>
            <a:pPr marL="876300" lvl="1" indent="-342900" algn="l" rtl="0">
              <a:lnSpc>
                <a:spcPct val="115000"/>
              </a:lnSpc>
              <a:spcBef>
                <a:spcPts val="0"/>
              </a:spcBef>
              <a:spcAft>
                <a:spcPts val="0"/>
              </a:spcAft>
              <a:buSzPct val="152941"/>
              <a:buChar char="○"/>
            </a:pPr>
            <a:r>
              <a:rPr lang="en-US" sz="2000"/>
              <a:t>Distribution</a:t>
            </a:r>
            <a:endParaRPr/>
          </a:p>
          <a:p>
            <a:pPr marL="876300" lvl="1" indent="-342900" algn="l" rtl="0">
              <a:lnSpc>
                <a:spcPct val="115000"/>
              </a:lnSpc>
              <a:spcBef>
                <a:spcPts val="0"/>
              </a:spcBef>
              <a:spcAft>
                <a:spcPts val="0"/>
              </a:spcAft>
              <a:buSzPct val="152941"/>
              <a:buChar char="○"/>
            </a:pPr>
            <a:r>
              <a:rPr lang="en-US" sz="2000"/>
              <a:t>Relationship</a:t>
            </a:r>
            <a:endParaRPr/>
          </a:p>
          <a:p>
            <a:pPr marL="76200" lvl="0" indent="0" algn="ctr" rtl="0">
              <a:lnSpc>
                <a:spcPct val="115000"/>
              </a:lnSpc>
              <a:spcBef>
                <a:spcPts val="0"/>
              </a:spcBef>
              <a:spcAft>
                <a:spcPts val="0"/>
              </a:spcAft>
              <a:buSzPct val="117647"/>
              <a:buNone/>
            </a:pPr>
            <a:endParaRPr>
              <a:solidFill>
                <a:schemeClr val="dk2"/>
              </a:solidFill>
            </a:endParaRPr>
          </a:p>
        </p:txBody>
      </p:sp>
      <p:sp>
        <p:nvSpPr>
          <p:cNvPr id="1212" name="Google Shape;1212;p30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Polling question</a:t>
            </a:r>
            <a:endParaRPr/>
          </a:p>
        </p:txBody>
      </p:sp>
      <p:sp>
        <p:nvSpPr>
          <p:cNvPr id="1213" name="Google Shape;1213;p304"/>
          <p:cNvSpPr txBox="1">
            <a:spLocks noGrp="1"/>
          </p:cNvSpPr>
          <p:nvPr>
            <p:ph type="body" idx="2"/>
          </p:nvPr>
        </p:nvSpPr>
        <p:spPr>
          <a:xfrm>
            <a:off x="416388" y="1537176"/>
            <a:ext cx="6026811" cy="4554538"/>
          </a:xfrm>
          <a:prstGeom prst="rect">
            <a:avLst/>
          </a:prstGeom>
          <a:noFill/>
          <a:ln>
            <a:noFill/>
          </a:ln>
        </p:spPr>
        <p:txBody>
          <a:bodyPr spcFirstLastPara="1" wrap="square" lIns="91425" tIns="45700" rIns="91425" bIns="45700" anchor="t" anchorCtr="0">
            <a:normAutofit/>
          </a:bodyPr>
          <a:lstStyle/>
          <a:p>
            <a:pPr marL="76200" lvl="0" indent="0" algn="ctr" rtl="0">
              <a:lnSpc>
                <a:spcPct val="115000"/>
              </a:lnSpc>
              <a:spcBef>
                <a:spcPts val="0"/>
              </a:spcBef>
              <a:spcAft>
                <a:spcPts val="0"/>
              </a:spcAft>
              <a:buSzPts val="2000"/>
              <a:buNone/>
            </a:pPr>
            <a:r>
              <a:rPr lang="en-US"/>
              <a:t>DailyFX Global Commodities Interactive Tool</a:t>
            </a:r>
            <a:endParaRPr/>
          </a:p>
          <a:p>
            <a:pPr marL="76200" lvl="0" indent="0" algn="ctr" rtl="0">
              <a:lnSpc>
                <a:spcPct val="115000"/>
              </a:lnSpc>
              <a:spcBef>
                <a:spcPts val="0"/>
              </a:spcBef>
              <a:spcAft>
                <a:spcPts val="0"/>
              </a:spcAft>
              <a:buSzPts val="2000"/>
              <a:buNone/>
            </a:pPr>
            <a:r>
              <a:rPr lang="en-US" u="sng">
                <a:solidFill>
                  <a:schemeClr val="hlink"/>
                </a:solidFill>
                <a:hlinkClick r:id="rId3"/>
              </a:rPr>
              <a:t>https://www.dailyfx.com/research/global-commodities/</a:t>
            </a:r>
            <a:endParaRPr u="sng"/>
          </a:p>
          <a:p>
            <a:pPr marL="0" lvl="0" indent="0" algn="ctr" rtl="0">
              <a:lnSpc>
                <a:spcPct val="115000"/>
              </a:lnSpc>
              <a:spcBef>
                <a:spcPts val="0"/>
              </a:spcBef>
              <a:spcAft>
                <a:spcPts val="0"/>
              </a:spcAft>
              <a:buSzPts val="2800"/>
              <a:buNone/>
            </a:pPr>
            <a:endParaRPr>
              <a:solidFill>
                <a:schemeClr val="dk2"/>
              </a:solidFill>
            </a:endParaRPr>
          </a:p>
        </p:txBody>
      </p:sp>
      <p:pic>
        <p:nvPicPr>
          <p:cNvPr id="1214" name="Google Shape;1214;p304" descr="A screenshot of a computer&#10;&#10;Description automatically generated with medium confidence"/>
          <p:cNvPicPr preferRelativeResize="0"/>
          <p:nvPr/>
        </p:nvPicPr>
        <p:blipFill rotWithShape="1">
          <a:blip r:embed="rId4">
            <a:alphaModFix/>
          </a:blip>
          <a:srcRect/>
          <a:stretch/>
        </p:blipFill>
        <p:spPr>
          <a:xfrm>
            <a:off x="774700" y="2908745"/>
            <a:ext cx="5607050" cy="3251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7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E1D1A"/>
              </a:buClr>
              <a:buSzPts val="1400"/>
              <a:buFont typeface="Lato"/>
              <a:buNone/>
            </a:pPr>
            <a:fld id="{00000000-1234-1234-1234-123412341234}" type="slidenum">
              <a:rPr lang="en-US" sz="1400" b="0" i="0" u="none" strike="noStrike" cap="none">
                <a:solidFill>
                  <a:srgbClr val="1E1D1A"/>
                </a:solidFill>
              </a:rPr>
              <a:t>101</a:t>
            </a:fld>
            <a:endParaRPr sz="1400" b="0" i="0" u="none" strike="noStrike" cap="none">
              <a:solidFill>
                <a:srgbClr val="1E1D1A"/>
              </a:solidFill>
            </a:endParaRPr>
          </a:p>
        </p:txBody>
      </p:sp>
      <p:sp>
        <p:nvSpPr>
          <p:cNvPr id="1221" name="Google Shape;1221;p78"/>
          <p:cNvSpPr txBox="1">
            <a:spLocks noGrp="1"/>
          </p:cNvSpPr>
          <p:nvPr>
            <p:ph type="body" idx="1"/>
          </p:nvPr>
        </p:nvSpPr>
        <p:spPr>
          <a:xfrm>
            <a:off x="416389" y="1537176"/>
            <a:ext cx="8613312" cy="4799846"/>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0"/>
              </a:spcBef>
              <a:spcAft>
                <a:spcPts val="0"/>
              </a:spcAft>
              <a:buClr>
                <a:schemeClr val="dk2"/>
              </a:buClr>
              <a:buSzPts val="2400"/>
              <a:buChar char="●"/>
            </a:pPr>
            <a:r>
              <a:rPr lang="en-US" sz="2400">
                <a:solidFill>
                  <a:schemeClr val="dk2"/>
                </a:solidFill>
              </a:rPr>
              <a:t>Turn to page 13 of your participant guide to find </a:t>
            </a:r>
            <a:r>
              <a:rPr lang="en-US" sz="2400" b="1">
                <a:solidFill>
                  <a:schemeClr val="dk2"/>
                </a:solidFill>
              </a:rPr>
              <a:t>class survey – part II</a:t>
            </a:r>
            <a:r>
              <a:rPr lang="en-US" sz="2400">
                <a:solidFill>
                  <a:schemeClr val="dk2"/>
                </a:solidFill>
              </a:rPr>
              <a:t>. </a:t>
            </a:r>
            <a:endParaRPr sz="2400">
              <a:solidFill>
                <a:schemeClr val="dk2"/>
              </a:solidFill>
            </a:endParaRPr>
          </a:p>
          <a:p>
            <a:pPr marL="342900" lvl="0" indent="-190500" algn="l" rtl="0">
              <a:lnSpc>
                <a:spcPct val="115000"/>
              </a:lnSpc>
              <a:spcBef>
                <a:spcPts val="480"/>
              </a:spcBef>
              <a:spcAft>
                <a:spcPts val="0"/>
              </a:spcAft>
              <a:buClr>
                <a:schemeClr val="dk2"/>
              </a:buClr>
              <a:buSzPts val="2400"/>
              <a:buNone/>
            </a:pPr>
            <a:endParaRPr sz="2400">
              <a:solidFill>
                <a:schemeClr val="dk2"/>
              </a:solidFill>
            </a:endParaRPr>
          </a:p>
          <a:p>
            <a:pPr marL="342900" lvl="0" indent="-342900" algn="l" rtl="0">
              <a:lnSpc>
                <a:spcPct val="115000"/>
              </a:lnSpc>
              <a:spcBef>
                <a:spcPts val="480"/>
              </a:spcBef>
              <a:spcAft>
                <a:spcPts val="0"/>
              </a:spcAft>
              <a:buClr>
                <a:schemeClr val="dk2"/>
              </a:buClr>
              <a:buSzPts val="2400"/>
              <a:buChar char="●"/>
            </a:pPr>
            <a:r>
              <a:rPr lang="en-US" sz="2400">
                <a:solidFill>
                  <a:schemeClr val="dk2"/>
                </a:solidFill>
              </a:rPr>
              <a:t>Review the questions from the class survey that you all took earlier. </a:t>
            </a:r>
            <a:endParaRPr sz="2400">
              <a:solidFill>
                <a:schemeClr val="dk2"/>
              </a:solidFill>
            </a:endParaRPr>
          </a:p>
          <a:p>
            <a:pPr marL="495300" lvl="0" indent="-190500" algn="l" rtl="0">
              <a:lnSpc>
                <a:spcPct val="115000"/>
              </a:lnSpc>
              <a:spcBef>
                <a:spcPts val="480"/>
              </a:spcBef>
              <a:spcAft>
                <a:spcPts val="0"/>
              </a:spcAft>
              <a:buClr>
                <a:schemeClr val="dk2"/>
              </a:buClr>
              <a:buSzPts val="2400"/>
              <a:buNone/>
            </a:pPr>
            <a:endParaRPr sz="2400">
              <a:solidFill>
                <a:schemeClr val="dk2"/>
              </a:solidFill>
            </a:endParaRPr>
          </a:p>
          <a:p>
            <a:pPr marL="342900" lvl="0" indent="-342900" algn="l" rtl="0">
              <a:lnSpc>
                <a:spcPct val="115000"/>
              </a:lnSpc>
              <a:spcBef>
                <a:spcPts val="480"/>
              </a:spcBef>
              <a:spcAft>
                <a:spcPts val="0"/>
              </a:spcAft>
              <a:buClr>
                <a:schemeClr val="dk2"/>
              </a:buClr>
              <a:buSzPts val="2400"/>
              <a:buChar char="●"/>
            </a:pPr>
            <a:r>
              <a:rPr lang="en-US" sz="2400">
                <a:solidFill>
                  <a:schemeClr val="dk2"/>
                </a:solidFill>
              </a:rPr>
              <a:t>Think about </a:t>
            </a:r>
            <a:r>
              <a:rPr lang="en-US" sz="2400">
                <a:solidFill>
                  <a:schemeClr val="accent1"/>
                </a:solidFill>
              </a:rPr>
              <a:t>what</a:t>
            </a:r>
            <a:r>
              <a:rPr lang="en-US" sz="2400">
                <a:solidFill>
                  <a:schemeClr val="dk1"/>
                </a:solidFill>
              </a:rPr>
              <a:t> </a:t>
            </a:r>
            <a:r>
              <a:rPr lang="en-US" sz="2400">
                <a:solidFill>
                  <a:schemeClr val="dk2"/>
                </a:solidFill>
              </a:rPr>
              <a:t>story you could uncover or tell with the results and</a:t>
            </a:r>
            <a:r>
              <a:rPr lang="en-US" sz="2400">
                <a:solidFill>
                  <a:schemeClr val="dk1"/>
                </a:solidFill>
              </a:rPr>
              <a:t> </a:t>
            </a:r>
            <a:r>
              <a:rPr lang="en-US" sz="2400">
                <a:solidFill>
                  <a:schemeClr val="accent1"/>
                </a:solidFill>
              </a:rPr>
              <a:t>who</a:t>
            </a:r>
            <a:r>
              <a:rPr lang="en-US" sz="2400">
                <a:solidFill>
                  <a:schemeClr val="dk1"/>
                </a:solidFill>
              </a:rPr>
              <a:t> </a:t>
            </a:r>
            <a:r>
              <a:rPr lang="en-US" sz="2400">
                <a:solidFill>
                  <a:schemeClr val="dk2"/>
                </a:solidFill>
              </a:rPr>
              <a:t>you want to tell it to. </a:t>
            </a:r>
            <a:endParaRPr sz="2400">
              <a:solidFill>
                <a:schemeClr val="dk2"/>
              </a:solidFill>
            </a:endParaRPr>
          </a:p>
          <a:p>
            <a:pPr marL="342900" lvl="0" indent="-190500" algn="l" rtl="0">
              <a:lnSpc>
                <a:spcPct val="115000"/>
              </a:lnSpc>
              <a:spcBef>
                <a:spcPts val="480"/>
              </a:spcBef>
              <a:spcAft>
                <a:spcPts val="0"/>
              </a:spcAft>
              <a:buClr>
                <a:schemeClr val="dk2"/>
              </a:buClr>
              <a:buSzPts val="2400"/>
              <a:buNone/>
            </a:pPr>
            <a:endParaRPr sz="2400">
              <a:solidFill>
                <a:schemeClr val="dk1"/>
              </a:solidFill>
            </a:endParaRPr>
          </a:p>
          <a:p>
            <a:pPr marL="342900" lvl="0" indent="-342900" algn="l" rtl="0">
              <a:lnSpc>
                <a:spcPct val="115000"/>
              </a:lnSpc>
              <a:spcBef>
                <a:spcPts val="480"/>
              </a:spcBef>
              <a:spcAft>
                <a:spcPts val="0"/>
              </a:spcAft>
              <a:buClr>
                <a:schemeClr val="dk2"/>
              </a:buClr>
              <a:buSzPts val="2400"/>
              <a:buChar char="●"/>
            </a:pPr>
            <a:r>
              <a:rPr lang="en-US" sz="2400">
                <a:solidFill>
                  <a:schemeClr val="dk2"/>
                </a:solidFill>
              </a:rPr>
              <a:t>Draw a quick visualization to express </a:t>
            </a:r>
            <a:r>
              <a:rPr lang="en-US" sz="2400">
                <a:solidFill>
                  <a:schemeClr val="accent1"/>
                </a:solidFill>
              </a:rPr>
              <a:t>how</a:t>
            </a:r>
            <a:r>
              <a:rPr lang="en-US" sz="2400">
                <a:solidFill>
                  <a:schemeClr val="dk1"/>
                </a:solidFill>
              </a:rPr>
              <a:t> </a:t>
            </a:r>
            <a:r>
              <a:rPr lang="en-US" sz="2400">
                <a:solidFill>
                  <a:schemeClr val="dk2"/>
                </a:solidFill>
              </a:rPr>
              <a:t>you’d like to see that story presented.</a:t>
            </a:r>
            <a:endParaRPr sz="2400">
              <a:solidFill>
                <a:schemeClr val="dk2"/>
              </a:solidFill>
            </a:endParaRPr>
          </a:p>
          <a:p>
            <a:pPr marL="495300" lvl="0" indent="-190500" algn="l" rtl="0">
              <a:lnSpc>
                <a:spcPct val="115000"/>
              </a:lnSpc>
              <a:spcBef>
                <a:spcPts val="480"/>
              </a:spcBef>
              <a:spcAft>
                <a:spcPts val="0"/>
              </a:spcAft>
              <a:buSzPts val="2400"/>
              <a:buNone/>
            </a:pPr>
            <a:endParaRPr sz="2400">
              <a:highlight>
                <a:srgbClr val="FFFF00"/>
              </a:highlight>
            </a:endParaRPr>
          </a:p>
          <a:p>
            <a:pPr marL="495300" lvl="0" indent="-190500" algn="l" rtl="0">
              <a:lnSpc>
                <a:spcPct val="115000"/>
              </a:lnSpc>
              <a:spcBef>
                <a:spcPts val="480"/>
              </a:spcBef>
              <a:spcAft>
                <a:spcPts val="0"/>
              </a:spcAft>
              <a:buSzPts val="2400"/>
              <a:buNone/>
            </a:pPr>
            <a:endParaRPr sz="2400">
              <a:highlight>
                <a:srgbClr val="FFFF00"/>
              </a:highlight>
            </a:endParaRPr>
          </a:p>
        </p:txBody>
      </p:sp>
      <p:sp>
        <p:nvSpPr>
          <p:cNvPr id="1222" name="Google Shape;1222;p78"/>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class survey</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sp>
        <p:nvSpPr>
          <p:cNvPr id="1229" name="Google Shape;1229;p79"/>
          <p:cNvSpPr txBox="1">
            <a:spLocks noGrp="1"/>
          </p:cNvSpPr>
          <p:nvPr>
            <p:ph type="body" idx="1"/>
          </p:nvPr>
        </p:nvSpPr>
        <p:spPr>
          <a:xfrm>
            <a:off x="415599" y="1520641"/>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i="1"/>
              <a:t>“I want to know if my classmates that own dogs got up earlier today. I created my visualization using PowerPoint.”</a:t>
            </a:r>
            <a:endParaRPr/>
          </a:p>
        </p:txBody>
      </p:sp>
      <p:sp>
        <p:nvSpPr>
          <p:cNvPr id="1230" name="Google Shape;1230;p79"/>
          <p:cNvSpPr txBox="1">
            <a:spLocks noGrp="1"/>
          </p:cNvSpPr>
          <p:nvPr>
            <p:ph type="body" idx="2"/>
          </p:nvPr>
        </p:nvSpPr>
        <p:spPr>
          <a:xfrm>
            <a:off x="6443199" y="1520641"/>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i="1"/>
              <a:t>“I want to show my bosses that we should offer a Python programming class. I mocked this up on a scrap of paper.”</a:t>
            </a:r>
            <a:endParaRPr/>
          </a:p>
        </p:txBody>
      </p:sp>
      <p:sp>
        <p:nvSpPr>
          <p:cNvPr id="1231" name="Google Shape;1231;p7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Examples</a:t>
            </a:r>
            <a:endParaRPr/>
          </a:p>
        </p:txBody>
      </p:sp>
      <p:pic>
        <p:nvPicPr>
          <p:cNvPr id="1232" name="Google Shape;1232;p79"/>
          <p:cNvPicPr preferRelativeResize="0"/>
          <p:nvPr/>
        </p:nvPicPr>
        <p:blipFill rotWithShape="1">
          <a:blip r:embed="rId3">
            <a:alphaModFix/>
          </a:blip>
          <a:srcRect/>
          <a:stretch/>
        </p:blipFill>
        <p:spPr>
          <a:xfrm>
            <a:off x="926944" y="3078816"/>
            <a:ext cx="3839260" cy="3331123"/>
          </a:xfrm>
          <a:prstGeom prst="rect">
            <a:avLst/>
          </a:prstGeom>
          <a:noFill/>
          <a:ln>
            <a:noFill/>
          </a:ln>
        </p:spPr>
      </p:pic>
      <p:pic>
        <p:nvPicPr>
          <p:cNvPr id="1233" name="Google Shape;1233;p79" descr="A close up of a piece of paper&#10;&#10;Description automatically generated"/>
          <p:cNvPicPr preferRelativeResize="0"/>
          <p:nvPr/>
        </p:nvPicPr>
        <p:blipFill rotWithShape="1">
          <a:blip r:embed="rId4">
            <a:alphaModFix/>
          </a:blip>
          <a:srcRect l="34578" t="27266" r="21368" b="20371"/>
          <a:stretch/>
        </p:blipFill>
        <p:spPr>
          <a:xfrm rot="5400000">
            <a:off x="7262699" y="3251967"/>
            <a:ext cx="3191101" cy="2844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8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a:p>
        </p:txBody>
      </p:sp>
      <p:sp>
        <p:nvSpPr>
          <p:cNvPr id="1240" name="Google Shape;1240;p82"/>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The type of visual you use depends primarily on two things:</a:t>
            </a:r>
            <a:endParaRPr sz="2400"/>
          </a:p>
          <a:p>
            <a:pPr marL="230982" lvl="0" indent="-78582" algn="l" rtl="0">
              <a:lnSpc>
                <a:spcPct val="115000"/>
              </a:lnSpc>
              <a:spcBef>
                <a:spcPts val="480"/>
              </a:spcBef>
              <a:spcAft>
                <a:spcPts val="0"/>
              </a:spcAft>
              <a:buSzPts val="2400"/>
              <a:buNone/>
            </a:pPr>
            <a:endParaRPr sz="2400"/>
          </a:p>
          <a:p>
            <a:pPr marL="685800" lvl="1" indent="-457200" algn="l" rtl="0">
              <a:lnSpc>
                <a:spcPct val="115000"/>
              </a:lnSpc>
              <a:spcBef>
                <a:spcPts val="440"/>
              </a:spcBef>
              <a:spcAft>
                <a:spcPts val="0"/>
              </a:spcAft>
              <a:buSzPts val="2200"/>
              <a:buFont typeface="Lato"/>
              <a:buAutoNum type="arabicPeriod"/>
            </a:pPr>
            <a:r>
              <a:rPr lang="en-US" sz="2400"/>
              <a:t>The data you want to communicate</a:t>
            </a:r>
            <a:endParaRPr/>
          </a:p>
          <a:p>
            <a:pPr marL="825500" lvl="1" indent="-317500" algn="l" rtl="0">
              <a:lnSpc>
                <a:spcPct val="115000"/>
              </a:lnSpc>
              <a:spcBef>
                <a:spcPts val="440"/>
              </a:spcBef>
              <a:spcAft>
                <a:spcPts val="0"/>
              </a:spcAft>
              <a:buSzPts val="2200"/>
              <a:buFont typeface="Arial"/>
              <a:buNone/>
            </a:pPr>
            <a:endParaRPr sz="2400"/>
          </a:p>
          <a:p>
            <a:pPr marL="685800" lvl="1" indent="-457200" algn="l" rtl="0">
              <a:lnSpc>
                <a:spcPct val="115000"/>
              </a:lnSpc>
              <a:spcBef>
                <a:spcPts val="440"/>
              </a:spcBef>
              <a:spcAft>
                <a:spcPts val="0"/>
              </a:spcAft>
              <a:buSzPts val="2200"/>
              <a:buFont typeface="Lato"/>
              <a:buAutoNum type="arabicPeriod"/>
            </a:pPr>
            <a:r>
              <a:rPr lang="en-US" sz="2400"/>
              <a:t>What you want to convey about that data</a:t>
            </a:r>
            <a:endParaRPr sz="2400"/>
          </a:p>
          <a:p>
            <a:pPr marL="609600" lvl="0" indent="-304800" algn="l" rtl="0">
              <a:lnSpc>
                <a:spcPct val="115000"/>
              </a:lnSpc>
              <a:spcBef>
                <a:spcPts val="480"/>
              </a:spcBef>
              <a:spcAft>
                <a:spcPts val="0"/>
              </a:spcAft>
              <a:buSzPts val="2400"/>
              <a:buFont typeface="Arial"/>
              <a:buNone/>
            </a:pPr>
            <a:endParaRPr sz="2400"/>
          </a:p>
          <a:p>
            <a:pPr marL="230982" lvl="0" indent="-78582" algn="l" rtl="0">
              <a:lnSpc>
                <a:spcPct val="115000"/>
              </a:lnSpc>
              <a:spcBef>
                <a:spcPts val="480"/>
              </a:spcBef>
              <a:spcAft>
                <a:spcPts val="0"/>
              </a:spcAft>
              <a:buSzPts val="2400"/>
              <a:buNone/>
            </a:pPr>
            <a:endParaRPr sz="2400"/>
          </a:p>
          <a:p>
            <a:pPr marL="461963" lvl="1" indent="-93659" algn="l" rtl="0">
              <a:lnSpc>
                <a:spcPct val="115000"/>
              </a:lnSpc>
              <a:spcBef>
                <a:spcPts val="440"/>
              </a:spcBef>
              <a:spcAft>
                <a:spcPts val="0"/>
              </a:spcAft>
              <a:buSzPts val="2200"/>
              <a:buNone/>
            </a:pPr>
            <a:endParaRPr sz="2400"/>
          </a:p>
        </p:txBody>
      </p:sp>
      <p:sp>
        <p:nvSpPr>
          <p:cNvPr id="1241" name="Google Shape;1241;p8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pic>
        <p:nvPicPr>
          <p:cNvPr id="1242" name="Google Shape;1242;p82" descr="A picture containing suit&#10;&#10;Description automatically generated"/>
          <p:cNvPicPr preferRelativeResize="0">
            <a:picLocks noGrp="1"/>
          </p:cNvPicPr>
          <p:nvPr>
            <p:ph type="body" idx="4294967295"/>
          </p:nvPr>
        </p:nvPicPr>
        <p:blipFill rotWithShape="1">
          <a:blip r:embed="rId3">
            <a:alphaModFix/>
          </a:blip>
          <a:srcRect/>
          <a:stretch/>
        </p:blipFill>
        <p:spPr>
          <a:xfrm>
            <a:off x="7734300" y="1536700"/>
            <a:ext cx="4457700" cy="4457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30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sp>
        <p:nvSpPr>
          <p:cNvPr id="1249" name="Google Shape;1249;p305"/>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2"/>
              </a:buClr>
              <a:buSzPts val="2600"/>
              <a:buChar char="●"/>
            </a:pPr>
            <a:r>
              <a:rPr lang="en-US" sz="2600">
                <a:solidFill>
                  <a:schemeClr val="dk2"/>
                </a:solidFill>
              </a:rPr>
              <a:t>Common charts and graphs</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Choosing a visual</a:t>
            </a:r>
            <a:endParaRPr/>
          </a:p>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Reducing chart clutter</a:t>
            </a:r>
            <a:endParaRPr/>
          </a:p>
        </p:txBody>
      </p:sp>
      <p:sp>
        <p:nvSpPr>
          <p:cNvPr id="1250" name="Google Shape;1250;p305"/>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How can you make charts or graphs that are easier to read?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8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a:p>
        </p:txBody>
      </p:sp>
      <p:sp>
        <p:nvSpPr>
          <p:cNvPr id="1257" name="Google Shape;1257;p8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Picking the right chart type isn't enough.  </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There are choices to be made about the elements you include and how they are formatted.</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solidFill>
                  <a:schemeClr val="accent1"/>
                </a:solidFill>
              </a:rPr>
              <a:t>Data visualization is an art, informed by science.</a:t>
            </a:r>
            <a:endParaRPr sz="2200">
              <a:solidFill>
                <a:schemeClr val="accent1"/>
              </a:solidFill>
            </a:endParaRPr>
          </a:p>
          <a:p>
            <a:pPr marL="495300" lvl="0" indent="-190500" algn="l" rtl="0">
              <a:lnSpc>
                <a:spcPct val="115000"/>
              </a:lnSpc>
              <a:spcBef>
                <a:spcPts val="480"/>
              </a:spcBef>
              <a:spcAft>
                <a:spcPts val="0"/>
              </a:spcAft>
              <a:buSzPts val="2400"/>
              <a:buNone/>
            </a:pPr>
            <a:endParaRPr sz="2200"/>
          </a:p>
        </p:txBody>
      </p:sp>
      <p:sp>
        <p:nvSpPr>
          <p:cNvPr id="1258" name="Google Shape;1258;p84"/>
          <p:cNvSpPr txBox="1">
            <a:spLocks noGrp="1"/>
          </p:cNvSpPr>
          <p:nvPr>
            <p:ph type="body" idx="2"/>
          </p:nvPr>
        </p:nvSpPr>
        <p:spPr>
          <a:xfrm>
            <a:off x="64432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We’ll start by discussing how to reduce chart clutter.</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In later sections we’ll discuss visual design theory and common mistakes.</a:t>
            </a:r>
            <a:endParaRPr sz="2200"/>
          </a:p>
        </p:txBody>
      </p:sp>
      <p:sp>
        <p:nvSpPr>
          <p:cNvPr id="1259" name="Google Shape;1259;p8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Designing compelling visuals</a:t>
            </a:r>
            <a:endParaRPr/>
          </a:p>
        </p:txBody>
      </p:sp>
      <p:pic>
        <p:nvPicPr>
          <p:cNvPr id="1260" name="Google Shape;1260;p84" descr="Presentation with pie chart with solid fill"/>
          <p:cNvPicPr preferRelativeResize="0"/>
          <p:nvPr/>
        </p:nvPicPr>
        <p:blipFill rotWithShape="1">
          <a:blip r:embed="rId3">
            <a:alphaModFix/>
          </a:blip>
          <a:srcRect/>
          <a:stretch/>
        </p:blipFill>
        <p:spPr>
          <a:xfrm>
            <a:off x="8942875" y="3841360"/>
            <a:ext cx="2353733" cy="235373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2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sp>
        <p:nvSpPr>
          <p:cNvPr id="1267" name="Google Shape;1267;p12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Reducing chart clutter</a:t>
            </a:r>
            <a:endParaRPr/>
          </a:p>
        </p:txBody>
      </p:sp>
      <p:pic>
        <p:nvPicPr>
          <p:cNvPr id="1268" name="Google Shape;1268;p126"/>
          <p:cNvPicPr preferRelativeResize="0"/>
          <p:nvPr/>
        </p:nvPicPr>
        <p:blipFill rotWithShape="1">
          <a:blip r:embed="rId3">
            <a:alphaModFix/>
          </a:blip>
          <a:srcRect/>
          <a:stretch/>
        </p:blipFill>
        <p:spPr>
          <a:xfrm>
            <a:off x="4225990" y="2167848"/>
            <a:ext cx="7306614" cy="3015817"/>
          </a:xfrm>
          <a:prstGeom prst="rect">
            <a:avLst/>
          </a:prstGeom>
          <a:noFill/>
          <a:ln>
            <a:noFill/>
          </a:ln>
        </p:spPr>
      </p:pic>
      <p:sp>
        <p:nvSpPr>
          <p:cNvPr id="1269" name="Google Shape;1269;p126"/>
          <p:cNvSpPr txBox="1"/>
          <p:nvPr/>
        </p:nvSpPr>
        <p:spPr>
          <a:xfrm>
            <a:off x="659396" y="1905355"/>
            <a:ext cx="3252204" cy="37856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2"/>
              </a:buClr>
              <a:buSzPts val="2400"/>
              <a:buFont typeface="Arial"/>
              <a:buChar char="•"/>
            </a:pPr>
            <a:r>
              <a:rPr lang="en-US" sz="2400" b="0" i="0" u="none" strike="noStrike" cap="none">
                <a:solidFill>
                  <a:schemeClr val="dk2"/>
                </a:solidFill>
                <a:latin typeface="Century Gothic"/>
                <a:ea typeface="Century Gothic"/>
                <a:cs typeface="Century Gothic"/>
                <a:sym typeface="Century Gothic"/>
              </a:rPr>
              <a:t>Small changes can have a big effect on a visualization’s impact.</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dk2"/>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dk2"/>
              </a:buClr>
              <a:buSzPts val="2400"/>
              <a:buFont typeface="Arial"/>
              <a:buChar char="•"/>
            </a:pPr>
            <a:r>
              <a:rPr lang="en-US" sz="2400" b="0" i="0" u="none" strike="noStrike" cap="none">
                <a:solidFill>
                  <a:schemeClr val="dk2"/>
                </a:solidFill>
                <a:latin typeface="Century Gothic"/>
                <a:ea typeface="Century Gothic"/>
                <a:cs typeface="Century Gothic"/>
                <a:sym typeface="Century Gothic"/>
              </a:rPr>
              <a:t>Let’s walk through some tips to make an ugly chart like this look better.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2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sp>
        <p:nvSpPr>
          <p:cNvPr id="1276" name="Google Shape;1276;p12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Remove special effects</a:t>
            </a:r>
            <a:endParaRPr/>
          </a:p>
        </p:txBody>
      </p:sp>
      <p:sp>
        <p:nvSpPr>
          <p:cNvPr id="1277" name="Google Shape;1277;p12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Special effects, like 3D presentation, can reduce comprehension and make it difficult to compare elements and judge areas. </a:t>
            </a:r>
            <a:endParaRPr sz="2200"/>
          </a:p>
          <a:p>
            <a:pPr marL="495300" lvl="0" indent="-190500" algn="l" rtl="0">
              <a:lnSpc>
                <a:spcPct val="115000"/>
              </a:lnSpc>
              <a:spcBef>
                <a:spcPts val="480"/>
              </a:spcBef>
              <a:spcAft>
                <a:spcPts val="0"/>
              </a:spcAft>
              <a:buSzPts val="2400"/>
              <a:buNone/>
            </a:pPr>
            <a:endParaRPr sz="2200"/>
          </a:p>
        </p:txBody>
      </p:sp>
      <p:sp>
        <p:nvSpPr>
          <p:cNvPr id="1278" name="Google Shape;1278;p127"/>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Tip 1</a:t>
            </a:r>
            <a:endParaRPr sz="1400" b="0" i="0" u="none" strike="noStrike" cap="none">
              <a:solidFill>
                <a:srgbClr val="000000"/>
              </a:solidFill>
              <a:latin typeface="Century Gothic"/>
              <a:ea typeface="Century Gothic"/>
              <a:cs typeface="Century Gothic"/>
              <a:sym typeface="Century Gothic"/>
            </a:endParaRPr>
          </a:p>
        </p:txBody>
      </p:sp>
      <p:pic>
        <p:nvPicPr>
          <p:cNvPr id="1279" name="Google Shape;1279;p127"/>
          <p:cNvPicPr preferRelativeResize="0"/>
          <p:nvPr/>
        </p:nvPicPr>
        <p:blipFill rotWithShape="1">
          <a:blip r:embed="rId3">
            <a:alphaModFix/>
          </a:blip>
          <a:srcRect/>
          <a:stretch/>
        </p:blipFill>
        <p:spPr>
          <a:xfrm>
            <a:off x="1665248" y="2559072"/>
            <a:ext cx="8861503" cy="36576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2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sp>
        <p:nvSpPr>
          <p:cNvPr id="1286" name="Google Shape;1286;p12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Lighten the background</a:t>
            </a:r>
            <a:endParaRPr/>
          </a:p>
        </p:txBody>
      </p:sp>
      <p:sp>
        <p:nvSpPr>
          <p:cNvPr id="1287" name="Google Shape;1287;p128"/>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A dark background can distract from the main message. </a:t>
            </a:r>
            <a:endParaRPr sz="2200"/>
          </a:p>
          <a:p>
            <a:pPr marL="495300" lvl="0" indent="-190500" algn="l" rtl="0">
              <a:lnSpc>
                <a:spcPct val="115000"/>
              </a:lnSpc>
              <a:spcBef>
                <a:spcPts val="480"/>
              </a:spcBef>
              <a:spcAft>
                <a:spcPts val="0"/>
              </a:spcAft>
              <a:buSzPts val="2400"/>
              <a:buNone/>
            </a:pPr>
            <a:endParaRPr sz="2200"/>
          </a:p>
        </p:txBody>
      </p:sp>
      <p:sp>
        <p:nvSpPr>
          <p:cNvPr id="1288" name="Google Shape;1288;p128"/>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Tip 2</a:t>
            </a:r>
            <a:endParaRPr sz="1400" b="0" i="0" u="none" strike="noStrike" cap="none">
              <a:solidFill>
                <a:srgbClr val="000000"/>
              </a:solidFill>
              <a:latin typeface="Century Gothic"/>
              <a:ea typeface="Century Gothic"/>
              <a:cs typeface="Century Gothic"/>
              <a:sym typeface="Century Gothic"/>
            </a:endParaRPr>
          </a:p>
        </p:txBody>
      </p:sp>
      <p:pic>
        <p:nvPicPr>
          <p:cNvPr id="1289" name="Google Shape;1289;p128"/>
          <p:cNvPicPr preferRelativeResize="0"/>
          <p:nvPr/>
        </p:nvPicPr>
        <p:blipFill rotWithShape="1">
          <a:blip r:embed="rId3">
            <a:alphaModFix/>
          </a:blip>
          <a:srcRect/>
          <a:stretch/>
        </p:blipFill>
        <p:spPr>
          <a:xfrm>
            <a:off x="1681625" y="2415347"/>
            <a:ext cx="8861503" cy="3657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2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109</a:t>
            </a:fld>
            <a:endParaRPr/>
          </a:p>
        </p:txBody>
      </p:sp>
      <p:sp>
        <p:nvSpPr>
          <p:cNvPr id="1296" name="Google Shape;1296;p12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Remove chart borders</a:t>
            </a:r>
            <a:endParaRPr/>
          </a:p>
        </p:txBody>
      </p:sp>
      <p:sp>
        <p:nvSpPr>
          <p:cNvPr id="1297" name="Google Shape;1297;p129"/>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Simplifying chart elements like borders can help to highlight what is most important, relevant, or interesting. </a:t>
            </a:r>
            <a:endParaRPr sz="2200"/>
          </a:p>
          <a:p>
            <a:pPr marL="495300" lvl="0" indent="-190500" algn="l" rtl="0">
              <a:lnSpc>
                <a:spcPct val="115000"/>
              </a:lnSpc>
              <a:spcBef>
                <a:spcPts val="480"/>
              </a:spcBef>
              <a:spcAft>
                <a:spcPts val="0"/>
              </a:spcAft>
              <a:buSzPts val="2400"/>
              <a:buNone/>
            </a:pPr>
            <a:endParaRPr sz="2200"/>
          </a:p>
        </p:txBody>
      </p:sp>
      <p:sp>
        <p:nvSpPr>
          <p:cNvPr id="1298" name="Google Shape;1298;p129"/>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Tip 3</a:t>
            </a:r>
            <a:endParaRPr sz="1400" b="0" i="0" u="none" strike="noStrike" cap="none">
              <a:solidFill>
                <a:srgbClr val="000000"/>
              </a:solidFill>
              <a:latin typeface="Century Gothic"/>
              <a:ea typeface="Century Gothic"/>
              <a:cs typeface="Century Gothic"/>
              <a:sym typeface="Century Gothic"/>
            </a:endParaRPr>
          </a:p>
        </p:txBody>
      </p:sp>
      <p:pic>
        <p:nvPicPr>
          <p:cNvPr id="1299" name="Google Shape;1299;p129"/>
          <p:cNvPicPr preferRelativeResize="0"/>
          <p:nvPr/>
        </p:nvPicPr>
        <p:blipFill rotWithShape="1">
          <a:blip r:embed="rId3">
            <a:alphaModFix/>
          </a:blip>
          <a:srcRect/>
          <a:stretch/>
        </p:blipFill>
        <p:spPr>
          <a:xfrm>
            <a:off x="1658178" y="2559072"/>
            <a:ext cx="8875644" cy="36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2"/>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E1D1A"/>
              </a:buClr>
              <a:buSzPts val="1400"/>
              <a:buFont typeface="Lato"/>
              <a:buNone/>
            </a:pPr>
            <a:fld id="{00000000-1234-1234-1234-123412341234}" type="slidenum">
              <a:rPr lang="en-US" sz="1400" b="0" i="0" u="none" strike="noStrike" cap="none">
                <a:solidFill>
                  <a:srgbClr val="1E1D1A"/>
                </a:solidFill>
              </a:rPr>
              <a:t>11</a:t>
            </a:fld>
            <a:endParaRPr sz="1400" b="0" i="0" u="none" strike="noStrike" cap="none">
              <a:solidFill>
                <a:srgbClr val="1E1D1A"/>
              </a:solidFill>
            </a:endParaRPr>
          </a:p>
        </p:txBody>
      </p:sp>
      <p:sp>
        <p:nvSpPr>
          <p:cNvPr id="332" name="Google Shape;332;p12"/>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Data viz example</a:t>
            </a:r>
            <a:endParaRPr/>
          </a:p>
        </p:txBody>
      </p:sp>
      <p:pic>
        <p:nvPicPr>
          <p:cNvPr id="333" name="Google Shape;333;p12" descr="A close up of a logo&#10;&#10;Description automatically generated"/>
          <p:cNvPicPr preferRelativeResize="0">
            <a:picLocks noGrp="1"/>
          </p:cNvPicPr>
          <p:nvPr>
            <p:ph type="body" idx="4294967295"/>
          </p:nvPr>
        </p:nvPicPr>
        <p:blipFill rotWithShape="1">
          <a:blip r:embed="rId3">
            <a:alphaModFix/>
          </a:blip>
          <a:srcRect/>
          <a:stretch/>
        </p:blipFill>
        <p:spPr>
          <a:xfrm>
            <a:off x="3849687" y="2424798"/>
            <a:ext cx="4492625" cy="3249613"/>
          </a:xfrm>
          <a:prstGeom prst="rect">
            <a:avLst/>
          </a:prstGeom>
          <a:noFill/>
          <a:ln>
            <a:noFill/>
          </a:ln>
        </p:spPr>
      </p:pic>
      <p:sp>
        <p:nvSpPr>
          <p:cNvPr id="334" name="Google Shape;334;p12"/>
          <p:cNvSpPr txBox="1">
            <a:spLocks noGrp="1"/>
          </p:cNvSpPr>
          <p:nvPr>
            <p:ph type="body" idx="4294967295"/>
          </p:nvPr>
        </p:nvSpPr>
        <p:spPr>
          <a:xfrm>
            <a:off x="675480" y="1541463"/>
            <a:ext cx="10841038" cy="639762"/>
          </a:xfrm>
          <a:prstGeom prst="rect">
            <a:avLst/>
          </a:prstGeom>
          <a:noFill/>
          <a:ln>
            <a:noFill/>
          </a:ln>
        </p:spPr>
        <p:txBody>
          <a:bodyPr spcFirstLastPara="1" wrap="square" lIns="91425" tIns="45700" rIns="91425" bIns="45700" anchor="t" anchorCtr="0">
            <a:normAutofit fontScale="85000" lnSpcReduction="10000"/>
          </a:bodyPr>
          <a:lstStyle/>
          <a:p>
            <a:pPr marL="0" lvl="0" indent="0" algn="ctr" rtl="0">
              <a:lnSpc>
                <a:spcPct val="115000"/>
              </a:lnSpc>
              <a:spcBef>
                <a:spcPts val="0"/>
              </a:spcBef>
              <a:spcAft>
                <a:spcPts val="0"/>
              </a:spcAft>
              <a:buSzPct val="117647"/>
              <a:buNone/>
            </a:pPr>
            <a:r>
              <a:rPr lang="en-US" sz="3200" b="1" i="1">
                <a:solidFill>
                  <a:schemeClr val="dk1"/>
                </a:solidFill>
              </a:rPr>
              <a:t>Count how many times the number 7 appears in the grid below. </a:t>
            </a:r>
            <a:endParaRPr b="1">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3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sp>
        <p:nvSpPr>
          <p:cNvPr id="1306" name="Google Shape;1306;p13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Remove gridlines</a:t>
            </a:r>
            <a:endParaRPr/>
          </a:p>
        </p:txBody>
      </p:sp>
      <p:sp>
        <p:nvSpPr>
          <p:cNvPr id="1307" name="Google Shape;1307;p130"/>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Gridlines are often unnecessary and distracting.</a:t>
            </a:r>
            <a:endParaRPr sz="2200"/>
          </a:p>
          <a:p>
            <a:pPr marL="495300" lvl="0" indent="-190500" algn="l" rtl="0">
              <a:lnSpc>
                <a:spcPct val="115000"/>
              </a:lnSpc>
              <a:spcBef>
                <a:spcPts val="480"/>
              </a:spcBef>
              <a:spcAft>
                <a:spcPts val="0"/>
              </a:spcAft>
              <a:buSzPts val="2400"/>
              <a:buNone/>
            </a:pPr>
            <a:endParaRPr sz="2200"/>
          </a:p>
        </p:txBody>
      </p:sp>
      <p:sp>
        <p:nvSpPr>
          <p:cNvPr id="1308" name="Google Shape;1308;p130"/>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Tip 4</a:t>
            </a:r>
            <a:endParaRPr sz="1400" b="0" i="0" u="none" strike="noStrike" cap="none">
              <a:solidFill>
                <a:srgbClr val="000000"/>
              </a:solidFill>
              <a:latin typeface="Century Gothic"/>
              <a:ea typeface="Century Gothic"/>
              <a:cs typeface="Century Gothic"/>
              <a:sym typeface="Century Gothic"/>
            </a:endParaRPr>
          </a:p>
        </p:txBody>
      </p:sp>
      <p:pic>
        <p:nvPicPr>
          <p:cNvPr id="1309" name="Google Shape;1309;p130"/>
          <p:cNvPicPr preferRelativeResize="0"/>
          <p:nvPr/>
        </p:nvPicPr>
        <p:blipFill rotWithShape="1">
          <a:blip r:embed="rId3">
            <a:alphaModFix/>
          </a:blip>
          <a:srcRect/>
          <a:stretch/>
        </p:blipFill>
        <p:spPr>
          <a:xfrm>
            <a:off x="1658178" y="2167559"/>
            <a:ext cx="8875644" cy="36576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3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111</a:t>
            </a:fld>
            <a:endParaRPr/>
          </a:p>
        </p:txBody>
      </p:sp>
      <p:sp>
        <p:nvSpPr>
          <p:cNvPr id="1316" name="Google Shape;1316;p13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direct labels</a:t>
            </a:r>
            <a:endParaRPr/>
          </a:p>
        </p:txBody>
      </p:sp>
      <p:sp>
        <p:nvSpPr>
          <p:cNvPr id="1317" name="Google Shape;1317;p131"/>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Your eyes will need to move around the page much less when you can connect the label directly to the data. </a:t>
            </a:r>
            <a:endParaRPr sz="2200"/>
          </a:p>
          <a:p>
            <a:pPr marL="495300" lvl="0" indent="-190500" algn="l" rtl="0">
              <a:lnSpc>
                <a:spcPct val="115000"/>
              </a:lnSpc>
              <a:spcBef>
                <a:spcPts val="480"/>
              </a:spcBef>
              <a:spcAft>
                <a:spcPts val="0"/>
              </a:spcAft>
              <a:buSzPts val="2400"/>
              <a:buNone/>
            </a:pPr>
            <a:endParaRPr sz="2200"/>
          </a:p>
        </p:txBody>
      </p:sp>
      <p:sp>
        <p:nvSpPr>
          <p:cNvPr id="1318" name="Google Shape;1318;p131"/>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Tip 5</a:t>
            </a:r>
            <a:endParaRPr sz="1400" b="0" i="0" u="none" strike="noStrike" cap="none">
              <a:solidFill>
                <a:srgbClr val="000000"/>
              </a:solidFill>
              <a:latin typeface="Century Gothic"/>
              <a:ea typeface="Century Gothic"/>
              <a:cs typeface="Century Gothic"/>
              <a:sym typeface="Century Gothic"/>
            </a:endParaRPr>
          </a:p>
        </p:txBody>
      </p:sp>
      <p:pic>
        <p:nvPicPr>
          <p:cNvPr id="1319" name="Google Shape;1319;p131"/>
          <p:cNvPicPr preferRelativeResize="0"/>
          <p:nvPr/>
        </p:nvPicPr>
        <p:blipFill rotWithShape="1">
          <a:blip r:embed="rId3">
            <a:alphaModFix/>
          </a:blip>
          <a:srcRect/>
          <a:stretch/>
        </p:blipFill>
        <p:spPr>
          <a:xfrm>
            <a:off x="1674555" y="2559072"/>
            <a:ext cx="8875644" cy="3657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3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112</a:t>
            </a:fld>
            <a:endParaRPr/>
          </a:p>
        </p:txBody>
      </p:sp>
      <p:sp>
        <p:nvSpPr>
          <p:cNvPr id="1326" name="Google Shape;1326;p13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Clean up axis titles and labels</a:t>
            </a:r>
            <a:endParaRPr/>
          </a:p>
        </p:txBody>
      </p:sp>
      <p:sp>
        <p:nvSpPr>
          <p:cNvPr id="1327" name="Google Shape;1327;p132"/>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In this chart the axis titles and some labels were redundant. Eliminating them simplifies the graphic and makes it easier for your reader to process.</a:t>
            </a:r>
            <a:endParaRPr sz="2200"/>
          </a:p>
          <a:p>
            <a:pPr marL="495300" lvl="0" indent="-190500" algn="l" rtl="0">
              <a:lnSpc>
                <a:spcPct val="115000"/>
              </a:lnSpc>
              <a:spcBef>
                <a:spcPts val="480"/>
              </a:spcBef>
              <a:spcAft>
                <a:spcPts val="0"/>
              </a:spcAft>
              <a:buSzPts val="2400"/>
              <a:buNone/>
            </a:pPr>
            <a:endParaRPr sz="2200"/>
          </a:p>
        </p:txBody>
      </p:sp>
      <p:sp>
        <p:nvSpPr>
          <p:cNvPr id="1328" name="Google Shape;1328;p132"/>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Lato"/>
                <a:ea typeface="Lato"/>
                <a:cs typeface="Lato"/>
                <a:sym typeface="Lato"/>
              </a:rPr>
              <a:t>Tip 6</a:t>
            </a:r>
            <a:endParaRPr sz="1400" b="0" i="0" u="none" strike="noStrike" cap="none">
              <a:solidFill>
                <a:srgbClr val="000000"/>
              </a:solidFill>
              <a:latin typeface="Lato"/>
              <a:ea typeface="Lato"/>
              <a:cs typeface="Lato"/>
              <a:sym typeface="Lato"/>
            </a:endParaRPr>
          </a:p>
        </p:txBody>
      </p:sp>
      <p:pic>
        <p:nvPicPr>
          <p:cNvPr id="1329" name="Google Shape;1329;p132"/>
          <p:cNvPicPr preferRelativeResize="0"/>
          <p:nvPr/>
        </p:nvPicPr>
        <p:blipFill rotWithShape="1">
          <a:blip r:embed="rId3">
            <a:alphaModFix/>
          </a:blip>
          <a:srcRect/>
          <a:stretch/>
        </p:blipFill>
        <p:spPr>
          <a:xfrm>
            <a:off x="1674555" y="2559072"/>
            <a:ext cx="8875644" cy="36576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3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113</a:t>
            </a:fld>
            <a:endParaRPr/>
          </a:p>
        </p:txBody>
      </p:sp>
      <p:sp>
        <p:nvSpPr>
          <p:cNvPr id="1336" name="Google Shape;1336;p13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consistent colors</a:t>
            </a:r>
            <a:endParaRPr/>
          </a:p>
        </p:txBody>
      </p:sp>
      <p:sp>
        <p:nvSpPr>
          <p:cNvPr id="1337" name="Google Shape;1337;p133"/>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Using less color also makes charts less complicated and therefore easier to read.</a:t>
            </a:r>
            <a:endParaRPr sz="2200"/>
          </a:p>
        </p:txBody>
      </p:sp>
      <p:sp>
        <p:nvSpPr>
          <p:cNvPr id="1338" name="Google Shape;1338;p133"/>
          <p:cNvSpPr/>
          <p:nvPr/>
        </p:nvSpPr>
        <p:spPr>
          <a:xfrm>
            <a:off x="234950" y="206090"/>
            <a:ext cx="914400" cy="9144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Tip 7</a:t>
            </a:r>
            <a:endParaRPr sz="1400" b="0" i="0" u="none" strike="noStrike" cap="none">
              <a:solidFill>
                <a:srgbClr val="000000"/>
              </a:solidFill>
              <a:latin typeface="Century Gothic"/>
              <a:ea typeface="Century Gothic"/>
              <a:cs typeface="Century Gothic"/>
              <a:sym typeface="Century Gothic"/>
            </a:endParaRPr>
          </a:p>
        </p:txBody>
      </p:sp>
      <p:pic>
        <p:nvPicPr>
          <p:cNvPr id="1339" name="Google Shape;1339;p133"/>
          <p:cNvPicPr preferRelativeResize="0"/>
          <p:nvPr/>
        </p:nvPicPr>
        <p:blipFill rotWithShape="1">
          <a:blip r:embed="rId3">
            <a:alphaModFix/>
          </a:blip>
          <a:srcRect/>
          <a:stretch/>
        </p:blipFill>
        <p:spPr>
          <a:xfrm>
            <a:off x="1674555" y="2669911"/>
            <a:ext cx="8875644" cy="36576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3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114</a:t>
            </a:fld>
            <a:endParaRPr/>
          </a:p>
        </p:txBody>
      </p:sp>
      <p:sp>
        <p:nvSpPr>
          <p:cNvPr id="1346" name="Google Shape;1346;p13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ctr" anchorCtr="0">
            <a:normAutofit/>
          </a:bodyPr>
          <a:lstStyle/>
          <a:p>
            <a:pPr marL="457200" lvl="0" indent="-457200" algn="l" rtl="0">
              <a:lnSpc>
                <a:spcPct val="115000"/>
              </a:lnSpc>
              <a:spcBef>
                <a:spcPts val="0"/>
              </a:spcBef>
              <a:spcAft>
                <a:spcPts val="0"/>
              </a:spcAft>
              <a:buSzPts val="2400"/>
              <a:buFont typeface="Lato"/>
              <a:buAutoNum type="arabicPeriod"/>
            </a:pPr>
            <a:r>
              <a:rPr lang="en-US" sz="2400"/>
              <a:t>Remove special effects</a:t>
            </a:r>
            <a:endParaRPr sz="2400"/>
          </a:p>
          <a:p>
            <a:pPr marL="457200" lvl="0" indent="-457200" algn="l" rtl="0">
              <a:lnSpc>
                <a:spcPct val="115000"/>
              </a:lnSpc>
              <a:spcBef>
                <a:spcPts val="480"/>
              </a:spcBef>
              <a:spcAft>
                <a:spcPts val="0"/>
              </a:spcAft>
              <a:buSzPts val="2400"/>
              <a:buFont typeface="Lato"/>
              <a:buAutoNum type="arabicPeriod"/>
            </a:pPr>
            <a:r>
              <a:rPr lang="en-US" sz="2400"/>
              <a:t>Lighten the background</a:t>
            </a:r>
            <a:endParaRPr sz="2400"/>
          </a:p>
          <a:p>
            <a:pPr marL="457200" lvl="0" indent="-457200" algn="l" rtl="0">
              <a:lnSpc>
                <a:spcPct val="115000"/>
              </a:lnSpc>
              <a:spcBef>
                <a:spcPts val="480"/>
              </a:spcBef>
              <a:spcAft>
                <a:spcPts val="0"/>
              </a:spcAft>
              <a:buSzPts val="2400"/>
              <a:buFont typeface="Lato"/>
              <a:buAutoNum type="arabicPeriod"/>
            </a:pPr>
            <a:r>
              <a:rPr lang="en-US" sz="2400"/>
              <a:t>Remove chart borders</a:t>
            </a:r>
            <a:endParaRPr sz="2400"/>
          </a:p>
          <a:p>
            <a:pPr marL="457200" lvl="0" indent="-457200" algn="l" rtl="0">
              <a:lnSpc>
                <a:spcPct val="115000"/>
              </a:lnSpc>
              <a:spcBef>
                <a:spcPts val="480"/>
              </a:spcBef>
              <a:spcAft>
                <a:spcPts val="0"/>
              </a:spcAft>
              <a:buSzPts val="2400"/>
              <a:buFont typeface="Lato"/>
              <a:buAutoNum type="arabicPeriod"/>
            </a:pPr>
            <a:r>
              <a:rPr lang="en-US" sz="2400"/>
              <a:t>Remove gridlines</a:t>
            </a:r>
            <a:endParaRPr sz="2400"/>
          </a:p>
          <a:p>
            <a:pPr marL="457200" lvl="0" indent="-457200" algn="l" rtl="0">
              <a:lnSpc>
                <a:spcPct val="115000"/>
              </a:lnSpc>
              <a:spcBef>
                <a:spcPts val="480"/>
              </a:spcBef>
              <a:spcAft>
                <a:spcPts val="0"/>
              </a:spcAft>
              <a:buSzPts val="2400"/>
              <a:buFont typeface="Lato"/>
              <a:buAutoNum type="arabicPeriod"/>
            </a:pPr>
            <a:r>
              <a:rPr lang="en-US" sz="2400"/>
              <a:t>Direct label</a:t>
            </a:r>
            <a:endParaRPr sz="2400"/>
          </a:p>
          <a:p>
            <a:pPr marL="457200" lvl="0" indent="-457200" algn="l" rtl="0">
              <a:lnSpc>
                <a:spcPct val="115000"/>
              </a:lnSpc>
              <a:spcBef>
                <a:spcPts val="480"/>
              </a:spcBef>
              <a:spcAft>
                <a:spcPts val="0"/>
              </a:spcAft>
              <a:buSzPts val="2400"/>
              <a:buFont typeface="Lato"/>
              <a:buAutoNum type="arabicPeriod"/>
            </a:pPr>
            <a:r>
              <a:rPr lang="en-US" sz="2400"/>
              <a:t>Clean up axis titles and labels</a:t>
            </a:r>
            <a:endParaRPr sz="2400"/>
          </a:p>
          <a:p>
            <a:pPr marL="457200" lvl="0" indent="-457200" algn="l" rtl="0">
              <a:lnSpc>
                <a:spcPct val="115000"/>
              </a:lnSpc>
              <a:spcBef>
                <a:spcPts val="480"/>
              </a:spcBef>
              <a:spcAft>
                <a:spcPts val="0"/>
              </a:spcAft>
              <a:buSzPts val="2400"/>
              <a:buFont typeface="Lato"/>
              <a:buAutoNum type="arabicPeriod"/>
            </a:pPr>
            <a:r>
              <a:rPr lang="en-US" sz="2400"/>
              <a:t>Use consistent colors</a:t>
            </a:r>
            <a:endParaRPr sz="2400"/>
          </a:p>
        </p:txBody>
      </p:sp>
      <p:sp>
        <p:nvSpPr>
          <p:cNvPr id="1347" name="Google Shape;1347;p13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pic>
        <p:nvPicPr>
          <p:cNvPr id="1348" name="Google Shape;1348;p134"/>
          <p:cNvPicPr preferRelativeResize="0"/>
          <p:nvPr/>
        </p:nvPicPr>
        <p:blipFill rotWithShape="1">
          <a:blip r:embed="rId3">
            <a:alphaModFix/>
          </a:blip>
          <a:srcRect/>
          <a:stretch/>
        </p:blipFill>
        <p:spPr>
          <a:xfrm>
            <a:off x="6443202" y="3933252"/>
            <a:ext cx="5486400" cy="2260913"/>
          </a:xfrm>
          <a:prstGeom prst="rect">
            <a:avLst/>
          </a:prstGeom>
          <a:noFill/>
          <a:ln>
            <a:noFill/>
          </a:ln>
        </p:spPr>
      </p:pic>
      <p:pic>
        <p:nvPicPr>
          <p:cNvPr id="1349" name="Google Shape;1349;p134"/>
          <p:cNvPicPr preferRelativeResize="0"/>
          <p:nvPr/>
        </p:nvPicPr>
        <p:blipFill rotWithShape="1">
          <a:blip r:embed="rId4">
            <a:alphaModFix/>
          </a:blip>
          <a:srcRect/>
          <a:stretch/>
        </p:blipFill>
        <p:spPr>
          <a:xfrm>
            <a:off x="6446445" y="1402198"/>
            <a:ext cx="5486400" cy="226452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30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115</a:t>
            </a:fld>
            <a:endParaRPr/>
          </a:p>
        </p:txBody>
      </p:sp>
      <p:sp>
        <p:nvSpPr>
          <p:cNvPr id="1355" name="Google Shape;1355;p306"/>
          <p:cNvSpPr txBox="1">
            <a:spLocks noGrp="1"/>
          </p:cNvSpPr>
          <p:nvPr>
            <p:ph type="title"/>
          </p:nvPr>
        </p:nvSpPr>
        <p:spPr>
          <a:xfrm>
            <a:off x="909576" y="2927828"/>
            <a:ext cx="8537600" cy="7750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US"/>
              <a:t>End of Day 2</a:t>
            </a:r>
            <a:endParaRPr/>
          </a:p>
        </p:txBody>
      </p:sp>
      <p:sp>
        <p:nvSpPr>
          <p:cNvPr id="1356" name="Google Shape;1356;p306"/>
          <p:cNvSpPr txBox="1">
            <a:spLocks noGrp="1"/>
          </p:cNvSpPr>
          <p:nvPr>
            <p:ph type="subTitle" idx="1"/>
          </p:nvPr>
        </p:nvSpPr>
        <p:spPr>
          <a:xfrm>
            <a:off x="909576" y="3943820"/>
            <a:ext cx="4387200" cy="655476"/>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400"/>
              <a:buNone/>
            </a:pPr>
            <a:r>
              <a:rPr lang="en-US"/>
              <a:t>Questions? Comments?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3"/>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E1D1A"/>
              </a:buClr>
              <a:buSzPts val="1400"/>
              <a:buFont typeface="Lato"/>
              <a:buNone/>
            </a:pPr>
            <a:fld id="{00000000-1234-1234-1234-123412341234}" type="slidenum">
              <a:rPr lang="en-US" sz="1400" b="0" i="0" u="none" strike="noStrike" cap="none">
                <a:solidFill>
                  <a:srgbClr val="1E1D1A"/>
                </a:solidFill>
              </a:rPr>
              <a:t>12</a:t>
            </a:fld>
            <a:endParaRPr sz="1400" b="0" i="0" u="none" strike="noStrike" cap="none">
              <a:solidFill>
                <a:srgbClr val="1E1D1A"/>
              </a:solidFill>
            </a:endParaRPr>
          </a:p>
        </p:txBody>
      </p:sp>
      <p:sp>
        <p:nvSpPr>
          <p:cNvPr id="341" name="Google Shape;341;p13"/>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Data viz example</a:t>
            </a:r>
            <a:endParaRPr/>
          </a:p>
        </p:txBody>
      </p:sp>
      <p:sp>
        <p:nvSpPr>
          <p:cNvPr id="342" name="Google Shape;342;p13"/>
          <p:cNvSpPr txBox="1">
            <a:spLocks noGrp="1"/>
          </p:cNvSpPr>
          <p:nvPr>
            <p:ph type="body" idx="4294967295"/>
          </p:nvPr>
        </p:nvSpPr>
        <p:spPr>
          <a:xfrm>
            <a:off x="0" y="1600200"/>
            <a:ext cx="4953000" cy="4457700"/>
          </a:xfrm>
          <a:prstGeom prst="rect">
            <a:avLst/>
          </a:prstGeom>
          <a:noFill/>
          <a:ln>
            <a:noFill/>
          </a:ln>
        </p:spPr>
        <p:txBody>
          <a:bodyPr spcFirstLastPara="1" wrap="square" lIns="91425" tIns="45700" rIns="91425" bIns="45700" anchor="t" anchorCtr="0">
            <a:normAutofit/>
          </a:bodyPr>
          <a:lstStyle/>
          <a:p>
            <a:pPr marL="230982" lvl="0" indent="-78582" algn="l" rtl="0">
              <a:lnSpc>
                <a:spcPct val="115000"/>
              </a:lnSpc>
              <a:spcBef>
                <a:spcPts val="0"/>
              </a:spcBef>
              <a:spcAft>
                <a:spcPts val="0"/>
              </a:spcAft>
              <a:buSzPts val="2400"/>
              <a:buNone/>
            </a:pPr>
            <a:endParaRPr>
              <a:solidFill>
                <a:schemeClr val="dk1"/>
              </a:solidFill>
            </a:endParaRPr>
          </a:p>
          <a:p>
            <a:pPr marL="0" lvl="0" indent="0" algn="l" rtl="0">
              <a:lnSpc>
                <a:spcPct val="115000"/>
              </a:lnSpc>
              <a:spcBef>
                <a:spcPts val="480"/>
              </a:spcBef>
              <a:spcAft>
                <a:spcPts val="0"/>
              </a:spcAft>
              <a:buSzPts val="2400"/>
              <a:buNone/>
            </a:pPr>
            <a:endParaRPr>
              <a:solidFill>
                <a:schemeClr val="dk1"/>
              </a:solidFill>
            </a:endParaRPr>
          </a:p>
          <a:p>
            <a:pPr marL="0" lvl="0" indent="0" algn="l" rtl="0">
              <a:lnSpc>
                <a:spcPct val="115000"/>
              </a:lnSpc>
              <a:spcBef>
                <a:spcPts val="480"/>
              </a:spcBef>
              <a:spcAft>
                <a:spcPts val="0"/>
              </a:spcAft>
              <a:buSzPts val="2400"/>
              <a:buNone/>
            </a:pPr>
            <a:endParaRPr>
              <a:solidFill>
                <a:schemeClr val="dk1"/>
              </a:solidFill>
            </a:endParaRPr>
          </a:p>
          <a:p>
            <a:pPr marL="0" lvl="0" indent="0" algn="l" rtl="0">
              <a:lnSpc>
                <a:spcPct val="115000"/>
              </a:lnSpc>
              <a:spcBef>
                <a:spcPts val="480"/>
              </a:spcBef>
              <a:spcAft>
                <a:spcPts val="0"/>
              </a:spcAft>
              <a:buSzPts val="2400"/>
              <a:buNone/>
            </a:pPr>
            <a:endParaRPr>
              <a:solidFill>
                <a:schemeClr val="dk1"/>
              </a:solidFill>
            </a:endParaRPr>
          </a:p>
          <a:p>
            <a:pPr marL="0" lvl="0" indent="0" algn="l" rtl="0">
              <a:lnSpc>
                <a:spcPct val="115000"/>
              </a:lnSpc>
              <a:spcBef>
                <a:spcPts val="480"/>
              </a:spcBef>
              <a:spcAft>
                <a:spcPts val="0"/>
              </a:spcAft>
              <a:buSzPts val="2400"/>
              <a:buNone/>
            </a:pPr>
            <a:endParaRPr>
              <a:solidFill>
                <a:schemeClr val="dk1"/>
              </a:solidFill>
            </a:endParaRPr>
          </a:p>
          <a:p>
            <a:pPr marL="0" lvl="0" indent="0" algn="l" rtl="0">
              <a:lnSpc>
                <a:spcPct val="115000"/>
              </a:lnSpc>
              <a:spcBef>
                <a:spcPts val="480"/>
              </a:spcBef>
              <a:spcAft>
                <a:spcPts val="0"/>
              </a:spcAft>
              <a:buSzPts val="2400"/>
              <a:buNone/>
            </a:pPr>
            <a:endParaRPr>
              <a:solidFill>
                <a:schemeClr val="dk1"/>
              </a:solidFill>
            </a:endParaRPr>
          </a:p>
          <a:p>
            <a:pPr marL="230982" lvl="0" indent="-78582" algn="l" rtl="0">
              <a:lnSpc>
                <a:spcPct val="115000"/>
              </a:lnSpc>
              <a:spcBef>
                <a:spcPts val="480"/>
              </a:spcBef>
              <a:spcAft>
                <a:spcPts val="0"/>
              </a:spcAft>
              <a:buSzPts val="2400"/>
              <a:buNone/>
            </a:pPr>
            <a:endParaRPr>
              <a:solidFill>
                <a:schemeClr val="dk1"/>
              </a:solidFill>
            </a:endParaRPr>
          </a:p>
          <a:p>
            <a:pPr marL="230982" lvl="0" indent="-78582" algn="l" rtl="0">
              <a:lnSpc>
                <a:spcPct val="115000"/>
              </a:lnSpc>
              <a:spcBef>
                <a:spcPts val="480"/>
              </a:spcBef>
              <a:spcAft>
                <a:spcPts val="0"/>
              </a:spcAft>
              <a:buSzPts val="2400"/>
              <a:buNone/>
            </a:pPr>
            <a:endParaRPr>
              <a:solidFill>
                <a:schemeClr val="dk1"/>
              </a:solidFill>
            </a:endParaRPr>
          </a:p>
        </p:txBody>
      </p:sp>
      <p:sp>
        <p:nvSpPr>
          <p:cNvPr id="343" name="Google Shape;343;p13"/>
          <p:cNvSpPr txBox="1">
            <a:spLocks noGrp="1"/>
          </p:cNvSpPr>
          <p:nvPr>
            <p:ph type="body" idx="4294967295"/>
          </p:nvPr>
        </p:nvSpPr>
        <p:spPr>
          <a:xfrm>
            <a:off x="0" y="1422400"/>
            <a:ext cx="5943600" cy="714375"/>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0"/>
              </a:spcBef>
              <a:spcAft>
                <a:spcPts val="0"/>
              </a:spcAft>
              <a:buSzPts val="3200"/>
              <a:buNone/>
            </a:pPr>
            <a:r>
              <a:rPr lang="en-US" sz="3200" b="1" i="1">
                <a:solidFill>
                  <a:schemeClr val="dk1"/>
                </a:solidFill>
              </a:rPr>
              <a:t>Is it easier to tell now?</a:t>
            </a:r>
            <a:endParaRPr b="1"/>
          </a:p>
        </p:txBody>
      </p:sp>
      <p:pic>
        <p:nvPicPr>
          <p:cNvPr id="344" name="Google Shape;344;p13" descr="A screenshot of a cell phone&#10;&#10;Description automatically generated"/>
          <p:cNvPicPr preferRelativeResize="0"/>
          <p:nvPr/>
        </p:nvPicPr>
        <p:blipFill rotWithShape="1">
          <a:blip r:embed="rId3">
            <a:alphaModFix/>
          </a:blip>
          <a:srcRect/>
          <a:stretch/>
        </p:blipFill>
        <p:spPr>
          <a:xfrm>
            <a:off x="1058637" y="2108970"/>
            <a:ext cx="10107479" cy="4160520"/>
          </a:xfrm>
          <a:prstGeom prst="rect">
            <a:avLst/>
          </a:prstGeom>
          <a:noFill/>
          <a:ln>
            <a:noFill/>
          </a:ln>
        </p:spPr>
      </p:pic>
      <p:sp>
        <p:nvSpPr>
          <p:cNvPr id="345" name="Google Shape;345;p13"/>
          <p:cNvSpPr txBox="1"/>
          <p:nvPr/>
        </p:nvSpPr>
        <p:spPr>
          <a:xfrm>
            <a:off x="692149" y="5019792"/>
            <a:ext cx="10686783" cy="1378943"/>
          </a:xfrm>
          <a:prstGeom prst="rect">
            <a:avLst/>
          </a:prstGeom>
          <a:noFill/>
          <a:ln>
            <a:noFill/>
          </a:ln>
        </p:spPr>
        <p:txBody>
          <a:bodyPr spcFirstLastPara="1" wrap="square" lIns="91425" tIns="45700" rIns="91425" bIns="45700" anchor="t" anchorCtr="0">
            <a:normAutofit/>
          </a:bodyPr>
          <a:lstStyle/>
          <a:p>
            <a:pPr marL="230982" marR="0" lvl="0" indent="-78582" algn="l" rtl="0">
              <a:lnSpc>
                <a:spcPct val="100000"/>
              </a:lnSpc>
              <a:spcBef>
                <a:spcPts val="0"/>
              </a:spcBef>
              <a:spcAft>
                <a:spcPts val="0"/>
              </a:spcAft>
              <a:buClr>
                <a:srgbClr val="FF6600"/>
              </a:buClr>
              <a:buSzPts val="2400"/>
              <a:buFont typeface="Lato"/>
              <a:buNone/>
            </a:pPr>
            <a:endParaRPr sz="2400" b="0" i="0" u="none" strike="noStrike" cap="none">
              <a:solidFill>
                <a:srgbClr val="33333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352" name="Google Shape;352;p1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Exploratory data analysis</a:t>
            </a:r>
            <a:endParaRPr/>
          </a:p>
        </p:txBody>
      </p:sp>
      <p:sp>
        <p:nvSpPr>
          <p:cNvPr id="353" name="Google Shape;353;p14"/>
          <p:cNvSpPr txBox="1">
            <a:spLocks noGrp="1"/>
          </p:cNvSpPr>
          <p:nvPr>
            <p:ph type="body" idx="1"/>
          </p:nvPr>
        </p:nvSpPr>
        <p:spPr>
          <a:xfrm>
            <a:off x="415599" y="1536634"/>
            <a:ext cx="7262869" cy="4555080"/>
          </a:xfrm>
          <a:prstGeom prst="rect">
            <a:avLst/>
          </a:prstGeom>
          <a:noFill/>
          <a:ln>
            <a:noFill/>
          </a:ln>
        </p:spPr>
        <p:txBody>
          <a:bodyPr spcFirstLastPara="1" wrap="square" lIns="91425" tIns="45700" rIns="91425" bIns="45700" anchor="t" anchorCtr="0">
            <a:normAutofit/>
          </a:bodyPr>
          <a:lstStyle/>
          <a:p>
            <a:pPr marL="230982" lvl="0" indent="-230982" algn="l" rtl="0">
              <a:lnSpc>
                <a:spcPct val="115000"/>
              </a:lnSpc>
              <a:spcBef>
                <a:spcPts val="0"/>
              </a:spcBef>
              <a:spcAft>
                <a:spcPts val="0"/>
              </a:spcAft>
              <a:buSzPts val="2400"/>
              <a:buChar char="•"/>
            </a:pPr>
            <a:r>
              <a:rPr lang="en-US" sz="2300">
                <a:solidFill>
                  <a:schemeClr val="accent1"/>
                </a:solidFill>
              </a:rPr>
              <a:t>Exploratory data analysis (EDA) </a:t>
            </a:r>
            <a:r>
              <a:rPr lang="en-US" sz="2300"/>
              <a:t>is the process of reviewing new data to discover patterns, to spot anomalies, to test hypotheses, and to check assumptions.</a:t>
            </a:r>
            <a:endParaRPr sz="2300"/>
          </a:p>
          <a:p>
            <a:pPr marL="230982" lvl="0" indent="-78582" algn="l" rtl="0">
              <a:lnSpc>
                <a:spcPct val="115000"/>
              </a:lnSpc>
              <a:spcBef>
                <a:spcPts val="480"/>
              </a:spcBef>
              <a:spcAft>
                <a:spcPts val="0"/>
              </a:spcAft>
              <a:buSzPts val="2400"/>
              <a:buNone/>
            </a:pPr>
            <a:endParaRPr sz="2300"/>
          </a:p>
          <a:p>
            <a:pPr marL="230982" lvl="0" indent="-230982" algn="l" rtl="0">
              <a:lnSpc>
                <a:spcPct val="115000"/>
              </a:lnSpc>
              <a:spcBef>
                <a:spcPts val="480"/>
              </a:spcBef>
              <a:spcAft>
                <a:spcPts val="0"/>
              </a:spcAft>
              <a:buSzPts val="2400"/>
              <a:buChar char="•"/>
            </a:pPr>
            <a:r>
              <a:rPr lang="en-US" sz="2300"/>
              <a:t>Just like in our counting example, EDA is made easier by using summary statistics and data visualizations. </a:t>
            </a:r>
            <a:endParaRPr sz="2300"/>
          </a:p>
          <a:p>
            <a:pPr marL="230982" lvl="0" indent="-78582" algn="l" rtl="0">
              <a:lnSpc>
                <a:spcPct val="115000"/>
              </a:lnSpc>
              <a:spcBef>
                <a:spcPts val="480"/>
              </a:spcBef>
              <a:spcAft>
                <a:spcPts val="0"/>
              </a:spcAft>
              <a:buSzPts val="2400"/>
              <a:buNone/>
            </a:pPr>
            <a:endParaRPr sz="2300"/>
          </a:p>
          <a:p>
            <a:pPr marL="230982" lvl="0" indent="-230982" algn="l" rtl="0">
              <a:lnSpc>
                <a:spcPct val="115000"/>
              </a:lnSpc>
              <a:spcBef>
                <a:spcPts val="480"/>
              </a:spcBef>
              <a:spcAft>
                <a:spcPts val="0"/>
              </a:spcAft>
              <a:buSzPts val="2400"/>
              <a:buChar char="•"/>
            </a:pPr>
            <a:r>
              <a:rPr lang="en-US" sz="2300"/>
              <a:t>Often, summary statistics alone aren’t enough.</a:t>
            </a:r>
            <a:endParaRPr sz="2300"/>
          </a:p>
          <a:p>
            <a:pPr marL="0" lvl="0" indent="0" algn="l" rtl="0">
              <a:lnSpc>
                <a:spcPct val="115000"/>
              </a:lnSpc>
              <a:spcBef>
                <a:spcPts val="480"/>
              </a:spcBef>
              <a:spcAft>
                <a:spcPts val="0"/>
              </a:spcAft>
              <a:buSzPts val="2400"/>
              <a:buNone/>
            </a:pPr>
            <a:endParaRPr sz="2300"/>
          </a:p>
        </p:txBody>
      </p:sp>
      <p:pic>
        <p:nvPicPr>
          <p:cNvPr id="354" name="Google Shape;354;p14" descr="A screenshot of a cell phone&#10;&#10;Description automatically generated"/>
          <p:cNvPicPr preferRelativeResize="0"/>
          <p:nvPr/>
        </p:nvPicPr>
        <p:blipFill rotWithShape="1">
          <a:blip r:embed="rId3">
            <a:alphaModFix/>
          </a:blip>
          <a:srcRect r="50489"/>
          <a:stretch/>
        </p:blipFill>
        <p:spPr>
          <a:xfrm>
            <a:off x="7811238" y="1828081"/>
            <a:ext cx="3851170" cy="32018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5"/>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361" name="Google Shape;361;p15"/>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EDA example</a:t>
            </a:r>
            <a:endParaRPr/>
          </a:p>
        </p:txBody>
      </p:sp>
      <p:graphicFrame>
        <p:nvGraphicFramePr>
          <p:cNvPr id="362" name="Google Shape;362;p15"/>
          <p:cNvGraphicFramePr/>
          <p:nvPr/>
        </p:nvGraphicFramePr>
        <p:xfrm>
          <a:off x="1994166" y="1918443"/>
          <a:ext cx="3000000" cy="3000000"/>
        </p:xfrm>
        <a:graphic>
          <a:graphicData uri="http://schemas.openxmlformats.org/drawingml/2006/table">
            <a:tbl>
              <a:tblPr firstRow="1" bandRow="1">
                <a:noFill/>
                <a:tableStyleId>{1941A6D4-59B9-4FC1-9BFA-7FF258BCE330}</a:tableStyleId>
              </a:tblPr>
              <a:tblGrid>
                <a:gridCol w="2059100">
                  <a:extLst>
                    <a:ext uri="{9D8B030D-6E8A-4147-A177-3AD203B41FA5}">
                      <a16:colId xmlns:a16="http://schemas.microsoft.com/office/drawing/2014/main" val="20000"/>
                    </a:ext>
                  </a:extLst>
                </a:gridCol>
                <a:gridCol w="2059100">
                  <a:extLst>
                    <a:ext uri="{9D8B030D-6E8A-4147-A177-3AD203B41FA5}">
                      <a16:colId xmlns:a16="http://schemas.microsoft.com/office/drawing/2014/main" val="20001"/>
                    </a:ext>
                  </a:extLst>
                </a:gridCol>
                <a:gridCol w="2059100">
                  <a:extLst>
                    <a:ext uri="{9D8B030D-6E8A-4147-A177-3AD203B41FA5}">
                      <a16:colId xmlns:a16="http://schemas.microsoft.com/office/drawing/2014/main" val="20002"/>
                    </a:ext>
                  </a:extLst>
                </a:gridCol>
                <a:gridCol w="20591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MONTH</a:t>
                      </a:r>
                      <a:endParaRPr sz="1679" u="none" strike="noStrike" cap="none">
                        <a:latin typeface="Century Gothic"/>
                        <a:ea typeface="Century Gothic"/>
                        <a:cs typeface="Century Gothic"/>
                        <a:sym typeface="Century Gothic"/>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SALES REP 1</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SALES REP 2</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SALES REP 3</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1-Jan</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101</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34</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171</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2-Feb</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199</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111</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354</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3-Mar</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300</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633</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460</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4-Apr</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405</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313</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370</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5-May</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495</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409</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145</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extLst>
                  <a:ext uri="{0D108BD9-81ED-4DB2-BD59-A6C34878D82A}">
                    <a16:rowId xmlns:a16="http://schemas.microsoft.com/office/drawing/2014/main" val="10005"/>
                  </a:ext>
                </a:extLst>
              </a:tr>
            </a:tbl>
          </a:graphicData>
        </a:graphic>
      </p:graphicFrame>
      <p:sp>
        <p:nvSpPr>
          <p:cNvPr id="363" name="Google Shape;363;p15"/>
          <p:cNvSpPr txBox="1"/>
          <p:nvPr/>
        </p:nvSpPr>
        <p:spPr>
          <a:xfrm>
            <a:off x="1009168" y="5282256"/>
            <a:ext cx="1017366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1" u="none" strike="noStrike" cap="none">
                <a:solidFill>
                  <a:schemeClr val="dk1"/>
                </a:solidFill>
                <a:latin typeface="Century Gothic"/>
                <a:ea typeface="Century Gothic"/>
                <a:cs typeface="Century Gothic"/>
                <a:sym typeface="Century Gothic"/>
              </a:rPr>
              <a:t>What insights can you draw from this data?</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70" name="Google Shape;370;p1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EDA example</a:t>
            </a:r>
            <a:endParaRPr/>
          </a:p>
        </p:txBody>
      </p:sp>
      <p:graphicFrame>
        <p:nvGraphicFramePr>
          <p:cNvPr id="371" name="Google Shape;371;p16"/>
          <p:cNvGraphicFramePr/>
          <p:nvPr/>
        </p:nvGraphicFramePr>
        <p:xfrm>
          <a:off x="1977800" y="4460165"/>
          <a:ext cx="3000000" cy="3000000"/>
        </p:xfrm>
        <a:graphic>
          <a:graphicData uri="http://schemas.openxmlformats.org/drawingml/2006/table">
            <a:tbl>
              <a:tblPr bandRow="1">
                <a:noFill/>
                <a:tableStyleId>{B21177AA-DBF8-4BDD-A353-192805CC6191}</a:tableStyleId>
              </a:tblPr>
              <a:tblGrid>
                <a:gridCol w="2059100">
                  <a:extLst>
                    <a:ext uri="{9D8B030D-6E8A-4147-A177-3AD203B41FA5}">
                      <a16:colId xmlns:a16="http://schemas.microsoft.com/office/drawing/2014/main" val="20000"/>
                    </a:ext>
                  </a:extLst>
                </a:gridCol>
                <a:gridCol w="2059100">
                  <a:extLst>
                    <a:ext uri="{9D8B030D-6E8A-4147-A177-3AD203B41FA5}">
                      <a16:colId xmlns:a16="http://schemas.microsoft.com/office/drawing/2014/main" val="20001"/>
                    </a:ext>
                  </a:extLst>
                </a:gridCol>
                <a:gridCol w="2059100">
                  <a:extLst>
                    <a:ext uri="{9D8B030D-6E8A-4147-A177-3AD203B41FA5}">
                      <a16:colId xmlns:a16="http://schemas.microsoft.com/office/drawing/2014/main" val="20002"/>
                    </a:ext>
                  </a:extLst>
                </a:gridCol>
                <a:gridCol w="20591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SUM</a:t>
                      </a:r>
                      <a:endParaRPr sz="1679" u="none" strike="noStrike" cap="none">
                        <a:latin typeface="Century Gothic"/>
                        <a:ea typeface="Century Gothic"/>
                        <a:cs typeface="Century Gothic"/>
                        <a:sym typeface="Century Gothic"/>
                      </a:endParaRPr>
                    </a:p>
                  </a:txBody>
                  <a:tcPr marL="91450" marR="91450" marT="45725" marB="45725">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1,500</a:t>
                      </a:r>
                      <a:endParaRPr sz="1679" u="none" strike="noStrike" cap="none">
                        <a:latin typeface="Century Gothic"/>
                        <a:ea typeface="Century Gothic"/>
                        <a:cs typeface="Century Gothic"/>
                        <a:sym typeface="Century Gothic"/>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1,500</a:t>
                      </a:r>
                      <a:endParaRPr sz="1679" u="none" strike="noStrike" cap="none">
                        <a:latin typeface="Century Gothic"/>
                        <a:ea typeface="Century Gothic"/>
                        <a:cs typeface="Century Gothic"/>
                        <a:sym typeface="Century Gothic"/>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1,500</a:t>
                      </a:r>
                      <a:endParaRPr sz="1679" u="none" strike="noStrike" cap="none">
                        <a:latin typeface="Century Gothic"/>
                        <a:ea typeface="Century Gothic"/>
                        <a:cs typeface="Century Gothic"/>
                        <a:sym typeface="Century Gothic"/>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AVERAGE</a:t>
                      </a:r>
                      <a:endParaRPr sz="1679" u="none" strike="noStrike" cap="none">
                        <a:latin typeface="Century Gothic"/>
                        <a:ea typeface="Century Gothic"/>
                        <a:cs typeface="Century Gothic"/>
                        <a:sym typeface="Century Gothic"/>
                      </a:endParaRPr>
                    </a:p>
                  </a:txBody>
                  <a:tcPr marL="91450" marR="91450" marT="45725" marB="45725">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300</a:t>
                      </a:r>
                      <a:endParaRPr sz="1679" u="none" strike="noStrike" cap="none">
                        <a:latin typeface="Century Gothic"/>
                        <a:ea typeface="Century Gothic"/>
                        <a:cs typeface="Century Gothic"/>
                        <a:sym typeface="Century Gothic"/>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300</a:t>
                      </a:r>
                      <a:endParaRPr sz="1679" u="none" strike="noStrike" cap="none">
                        <a:latin typeface="Century Gothic"/>
                        <a:ea typeface="Century Gothic"/>
                        <a:cs typeface="Century Gothic"/>
                        <a:sym typeface="Century Gothic"/>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300</a:t>
                      </a:r>
                      <a:endParaRPr sz="1679" u="none" strike="noStrike" cap="none">
                        <a:latin typeface="Century Gothic"/>
                        <a:ea typeface="Century Gothic"/>
                        <a:cs typeface="Century Gothic"/>
                        <a:sym typeface="Century Gothic"/>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extLst>
                  <a:ext uri="{0D108BD9-81ED-4DB2-BD59-A6C34878D82A}">
                    <a16:rowId xmlns:a16="http://schemas.microsoft.com/office/drawing/2014/main" val="10001"/>
                  </a:ext>
                </a:extLst>
              </a:tr>
            </a:tbl>
          </a:graphicData>
        </a:graphic>
      </p:graphicFrame>
      <p:graphicFrame>
        <p:nvGraphicFramePr>
          <p:cNvPr id="372" name="Google Shape;372;p16"/>
          <p:cNvGraphicFramePr/>
          <p:nvPr/>
        </p:nvGraphicFramePr>
        <p:xfrm>
          <a:off x="1977800" y="1567635"/>
          <a:ext cx="3000000" cy="3000000"/>
        </p:xfrm>
        <a:graphic>
          <a:graphicData uri="http://schemas.openxmlformats.org/drawingml/2006/table">
            <a:tbl>
              <a:tblPr firstRow="1" bandRow="1">
                <a:noFill/>
                <a:tableStyleId>{1941A6D4-59B9-4FC1-9BFA-7FF258BCE330}</a:tableStyleId>
              </a:tblPr>
              <a:tblGrid>
                <a:gridCol w="2059100">
                  <a:extLst>
                    <a:ext uri="{9D8B030D-6E8A-4147-A177-3AD203B41FA5}">
                      <a16:colId xmlns:a16="http://schemas.microsoft.com/office/drawing/2014/main" val="20000"/>
                    </a:ext>
                  </a:extLst>
                </a:gridCol>
                <a:gridCol w="2059100">
                  <a:extLst>
                    <a:ext uri="{9D8B030D-6E8A-4147-A177-3AD203B41FA5}">
                      <a16:colId xmlns:a16="http://schemas.microsoft.com/office/drawing/2014/main" val="20001"/>
                    </a:ext>
                  </a:extLst>
                </a:gridCol>
                <a:gridCol w="2059100">
                  <a:extLst>
                    <a:ext uri="{9D8B030D-6E8A-4147-A177-3AD203B41FA5}">
                      <a16:colId xmlns:a16="http://schemas.microsoft.com/office/drawing/2014/main" val="20002"/>
                    </a:ext>
                  </a:extLst>
                </a:gridCol>
                <a:gridCol w="20591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MONTH</a:t>
                      </a:r>
                      <a:endParaRPr sz="1679" u="none" strike="noStrike" cap="none">
                        <a:latin typeface="Century Gothic"/>
                        <a:ea typeface="Century Gothic"/>
                        <a:cs typeface="Century Gothic"/>
                        <a:sym typeface="Century Gothic"/>
                      </a:endParaRPr>
                    </a:p>
                  </a:txBody>
                  <a:tcPr marL="91450" marR="91450" marT="45725" marB="45725" anchor="b"/>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SALES REP 1</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SALES REP 2</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SALES REP 3</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1-Jan</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101</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34</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171</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2-Feb</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199</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111</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354</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3-Mar</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300</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633</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460</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4-Apr</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405</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313</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370</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b="1" u="none" strike="noStrike" cap="none">
                          <a:latin typeface="Century Gothic"/>
                          <a:ea typeface="Century Gothic"/>
                          <a:cs typeface="Century Gothic"/>
                          <a:sym typeface="Century Gothic"/>
                        </a:rPr>
                        <a:t>5-May</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495</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409</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145</a:t>
                      </a:r>
                      <a:endParaRPr sz="1679" u="none" strike="noStrike" cap="none">
                        <a:latin typeface="Century Gothic"/>
                        <a:ea typeface="Century Gothic"/>
                        <a:cs typeface="Century Gothic"/>
                        <a:sym typeface="Century Gothic"/>
                      </a:endParaRPr>
                    </a:p>
                  </a:txBody>
                  <a:tcPr marL="91450" marR="91450" marT="45725" marB="45725">
                    <a:solidFill>
                      <a:srgbClr val="D6CAEB"/>
                    </a:solidFill>
                  </a:tcPr>
                </a:tc>
                <a:extLst>
                  <a:ext uri="{0D108BD9-81ED-4DB2-BD59-A6C34878D82A}">
                    <a16:rowId xmlns:a16="http://schemas.microsoft.com/office/drawing/2014/main" val="10005"/>
                  </a:ext>
                </a:extLst>
              </a:tr>
            </a:tbl>
          </a:graphicData>
        </a:graphic>
      </p:graphicFrame>
      <p:sp>
        <p:nvSpPr>
          <p:cNvPr id="373" name="Google Shape;373;p16"/>
          <p:cNvSpPr txBox="1"/>
          <p:nvPr/>
        </p:nvSpPr>
        <p:spPr>
          <a:xfrm>
            <a:off x="1009168" y="5632887"/>
            <a:ext cx="1017366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1" u="none" strike="noStrike" cap="none">
                <a:solidFill>
                  <a:schemeClr val="dk1"/>
                </a:solidFill>
                <a:latin typeface="Century Gothic"/>
                <a:ea typeface="Century Gothic"/>
                <a:cs typeface="Century Gothic"/>
                <a:sym typeface="Century Gothic"/>
              </a:rPr>
              <a:t>What insights can you draw from this data?</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80" name="Google Shape;380;p17"/>
          <p:cNvSpPr txBox="1">
            <a:spLocks noGrp="1"/>
          </p:cNvSpPr>
          <p:nvPr>
            <p:ph type="title"/>
          </p:nvPr>
        </p:nvSpPr>
        <p:spPr>
          <a:xfrm>
            <a:off x="415600" y="376383"/>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EDA example</a:t>
            </a:r>
            <a:endParaRPr/>
          </a:p>
        </p:txBody>
      </p:sp>
      <p:pic>
        <p:nvPicPr>
          <p:cNvPr id="381" name="Google Shape;381;p17"/>
          <p:cNvPicPr preferRelativeResize="0"/>
          <p:nvPr/>
        </p:nvPicPr>
        <p:blipFill rotWithShape="1">
          <a:blip r:embed="rId3">
            <a:alphaModFix/>
          </a:blip>
          <a:srcRect/>
          <a:stretch/>
        </p:blipFill>
        <p:spPr>
          <a:xfrm>
            <a:off x="258685" y="4005420"/>
            <a:ext cx="3657600" cy="2198613"/>
          </a:xfrm>
          <a:prstGeom prst="rect">
            <a:avLst/>
          </a:prstGeom>
          <a:noFill/>
          <a:ln>
            <a:noFill/>
          </a:ln>
        </p:spPr>
      </p:pic>
      <p:pic>
        <p:nvPicPr>
          <p:cNvPr id="382" name="Google Shape;382;p17"/>
          <p:cNvPicPr preferRelativeResize="0"/>
          <p:nvPr/>
        </p:nvPicPr>
        <p:blipFill rotWithShape="1">
          <a:blip r:embed="rId4">
            <a:alphaModFix/>
          </a:blip>
          <a:srcRect/>
          <a:stretch/>
        </p:blipFill>
        <p:spPr>
          <a:xfrm>
            <a:off x="4283577" y="4005420"/>
            <a:ext cx="3657600" cy="2198613"/>
          </a:xfrm>
          <a:prstGeom prst="rect">
            <a:avLst/>
          </a:prstGeom>
          <a:noFill/>
          <a:ln>
            <a:noFill/>
          </a:ln>
        </p:spPr>
      </p:pic>
      <p:pic>
        <p:nvPicPr>
          <p:cNvPr id="383" name="Google Shape;383;p17"/>
          <p:cNvPicPr preferRelativeResize="0"/>
          <p:nvPr/>
        </p:nvPicPr>
        <p:blipFill rotWithShape="1">
          <a:blip r:embed="rId5">
            <a:alphaModFix/>
          </a:blip>
          <a:srcRect/>
          <a:stretch/>
        </p:blipFill>
        <p:spPr>
          <a:xfrm>
            <a:off x="8308469" y="4005420"/>
            <a:ext cx="3657600" cy="2198613"/>
          </a:xfrm>
          <a:prstGeom prst="rect">
            <a:avLst/>
          </a:prstGeom>
          <a:noFill/>
          <a:ln>
            <a:noFill/>
          </a:ln>
        </p:spPr>
      </p:pic>
      <p:sp>
        <p:nvSpPr>
          <p:cNvPr id="384" name="Google Shape;384;p17"/>
          <p:cNvSpPr txBox="1"/>
          <p:nvPr/>
        </p:nvSpPr>
        <p:spPr>
          <a:xfrm>
            <a:off x="5740248" y="2008491"/>
            <a:ext cx="6225821"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1" u="none" strike="noStrike" cap="none">
                <a:solidFill>
                  <a:schemeClr val="dk1"/>
                </a:solidFill>
                <a:latin typeface="Century Gothic"/>
                <a:ea typeface="Century Gothic"/>
                <a:cs typeface="Century Gothic"/>
                <a:sym typeface="Century Gothic"/>
              </a:rPr>
              <a:t>What insights can you draw from this data?</a:t>
            </a:r>
            <a:endParaRPr sz="1400" b="0" i="0" u="none" strike="noStrike" cap="none">
              <a:solidFill>
                <a:srgbClr val="000000"/>
              </a:solidFill>
              <a:latin typeface="Century Gothic"/>
              <a:ea typeface="Century Gothic"/>
              <a:cs typeface="Century Gothic"/>
              <a:sym typeface="Century Gothic"/>
            </a:endParaRPr>
          </a:p>
        </p:txBody>
      </p:sp>
      <p:graphicFrame>
        <p:nvGraphicFramePr>
          <p:cNvPr id="385" name="Google Shape;385;p17"/>
          <p:cNvGraphicFramePr/>
          <p:nvPr/>
        </p:nvGraphicFramePr>
        <p:xfrm>
          <a:off x="275551" y="3242432"/>
          <a:ext cx="3000000" cy="3000000"/>
        </p:xfrm>
        <a:graphic>
          <a:graphicData uri="http://schemas.openxmlformats.org/drawingml/2006/table">
            <a:tbl>
              <a:tblPr bandRow="1">
                <a:noFill/>
                <a:tableStyleId>{B21177AA-DBF8-4BDD-A353-192805CC6191}</a:tableStyleId>
              </a:tblPr>
              <a:tblGrid>
                <a:gridCol w="1380150">
                  <a:extLst>
                    <a:ext uri="{9D8B030D-6E8A-4147-A177-3AD203B41FA5}">
                      <a16:colId xmlns:a16="http://schemas.microsoft.com/office/drawing/2014/main" val="20000"/>
                    </a:ext>
                  </a:extLst>
                </a:gridCol>
                <a:gridCol w="1380150">
                  <a:extLst>
                    <a:ext uri="{9D8B030D-6E8A-4147-A177-3AD203B41FA5}">
                      <a16:colId xmlns:a16="http://schemas.microsoft.com/office/drawing/2014/main" val="20001"/>
                    </a:ext>
                  </a:extLst>
                </a:gridCol>
                <a:gridCol w="1380150">
                  <a:extLst>
                    <a:ext uri="{9D8B030D-6E8A-4147-A177-3AD203B41FA5}">
                      <a16:colId xmlns:a16="http://schemas.microsoft.com/office/drawing/2014/main" val="20002"/>
                    </a:ext>
                  </a:extLst>
                </a:gridCol>
                <a:gridCol w="1380150">
                  <a:extLst>
                    <a:ext uri="{9D8B030D-6E8A-4147-A177-3AD203B41FA5}">
                      <a16:colId xmlns:a16="http://schemas.microsoft.com/office/drawing/2014/main" val="20003"/>
                    </a:ext>
                  </a:extLst>
                </a:gridCol>
              </a:tblGrid>
              <a:tr h="30645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SUM</a:t>
                      </a:r>
                      <a:endParaRPr sz="1100" u="none" strike="noStrike" cap="none">
                        <a:latin typeface="Century Gothic"/>
                        <a:ea typeface="Century Gothic"/>
                        <a:cs typeface="Century Gothic"/>
                        <a:sym typeface="Century Gothic"/>
                      </a:endParaRPr>
                    </a:p>
                  </a:txBody>
                  <a:tcPr marL="61300" marR="61300" marT="30650" marB="30650">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1,500</a:t>
                      </a:r>
                      <a:endParaRPr sz="1100" u="none" strike="noStrike" cap="none">
                        <a:latin typeface="Century Gothic"/>
                        <a:ea typeface="Century Gothic"/>
                        <a:cs typeface="Century Gothic"/>
                        <a:sym typeface="Century Gothic"/>
                      </a:endParaRPr>
                    </a:p>
                  </a:txBody>
                  <a:tcPr marL="61300" marR="61300" marT="30650" marB="306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1,500</a:t>
                      </a:r>
                      <a:endParaRPr sz="1100" u="none" strike="noStrike" cap="none">
                        <a:latin typeface="Century Gothic"/>
                        <a:ea typeface="Century Gothic"/>
                        <a:cs typeface="Century Gothic"/>
                        <a:sym typeface="Century Gothic"/>
                      </a:endParaRPr>
                    </a:p>
                  </a:txBody>
                  <a:tcPr marL="61300" marR="61300" marT="30650" marB="306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1,500</a:t>
                      </a:r>
                      <a:endParaRPr sz="1100" u="none" strike="noStrike" cap="none">
                        <a:latin typeface="Century Gothic"/>
                        <a:ea typeface="Century Gothic"/>
                        <a:cs typeface="Century Gothic"/>
                        <a:sym typeface="Century Gothic"/>
                      </a:endParaRPr>
                    </a:p>
                  </a:txBody>
                  <a:tcPr marL="61300" marR="61300" marT="30650" marB="30650">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06450">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AVERAGE</a:t>
                      </a:r>
                      <a:endParaRPr sz="1100" u="none" strike="noStrike" cap="none">
                        <a:latin typeface="Century Gothic"/>
                        <a:ea typeface="Century Gothic"/>
                        <a:cs typeface="Century Gothic"/>
                        <a:sym typeface="Century Gothic"/>
                      </a:endParaRPr>
                    </a:p>
                  </a:txBody>
                  <a:tcPr marL="61300" marR="61300" marT="30650" marB="30650">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300</a:t>
                      </a:r>
                      <a:endParaRPr sz="1100" u="none" strike="noStrike" cap="none">
                        <a:latin typeface="Century Gothic"/>
                        <a:ea typeface="Century Gothic"/>
                        <a:cs typeface="Century Gothic"/>
                        <a:sym typeface="Century Gothic"/>
                      </a:endParaRPr>
                    </a:p>
                  </a:txBody>
                  <a:tcPr marL="61300" marR="61300" marT="30650" marB="306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300</a:t>
                      </a:r>
                      <a:endParaRPr sz="1100" u="none" strike="noStrike" cap="none">
                        <a:latin typeface="Century Gothic"/>
                        <a:ea typeface="Century Gothic"/>
                        <a:cs typeface="Century Gothic"/>
                        <a:sym typeface="Century Gothic"/>
                      </a:endParaRPr>
                    </a:p>
                  </a:txBody>
                  <a:tcPr marL="61300" marR="61300" marT="30650" marB="306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300</a:t>
                      </a:r>
                      <a:endParaRPr sz="1100" u="none" strike="noStrike" cap="none">
                        <a:latin typeface="Century Gothic"/>
                        <a:ea typeface="Century Gothic"/>
                        <a:cs typeface="Century Gothic"/>
                        <a:sym typeface="Century Gothic"/>
                      </a:endParaRPr>
                    </a:p>
                  </a:txBody>
                  <a:tcPr marL="61300" marR="61300" marT="30650" marB="30650">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rgbClr val="D6CAEB"/>
                    </a:solidFill>
                  </a:tcPr>
                </a:tc>
                <a:extLst>
                  <a:ext uri="{0D108BD9-81ED-4DB2-BD59-A6C34878D82A}">
                    <a16:rowId xmlns:a16="http://schemas.microsoft.com/office/drawing/2014/main" val="10001"/>
                  </a:ext>
                </a:extLst>
              </a:tr>
            </a:tbl>
          </a:graphicData>
        </a:graphic>
      </p:graphicFrame>
      <p:graphicFrame>
        <p:nvGraphicFramePr>
          <p:cNvPr id="386" name="Google Shape;386;p17"/>
          <p:cNvGraphicFramePr/>
          <p:nvPr/>
        </p:nvGraphicFramePr>
        <p:xfrm>
          <a:off x="275551" y="1290019"/>
          <a:ext cx="3000000" cy="3000000"/>
        </p:xfrm>
        <a:graphic>
          <a:graphicData uri="http://schemas.openxmlformats.org/drawingml/2006/table">
            <a:tbl>
              <a:tblPr firstRow="1" bandRow="1">
                <a:noFill/>
                <a:tableStyleId>{1941A6D4-59B9-4FC1-9BFA-7FF258BCE330}</a:tableStyleId>
              </a:tblPr>
              <a:tblGrid>
                <a:gridCol w="1375950">
                  <a:extLst>
                    <a:ext uri="{9D8B030D-6E8A-4147-A177-3AD203B41FA5}">
                      <a16:colId xmlns:a16="http://schemas.microsoft.com/office/drawing/2014/main" val="20000"/>
                    </a:ext>
                  </a:extLst>
                </a:gridCol>
                <a:gridCol w="1375950">
                  <a:extLst>
                    <a:ext uri="{9D8B030D-6E8A-4147-A177-3AD203B41FA5}">
                      <a16:colId xmlns:a16="http://schemas.microsoft.com/office/drawing/2014/main" val="20001"/>
                    </a:ext>
                  </a:extLst>
                </a:gridCol>
                <a:gridCol w="1375950">
                  <a:extLst>
                    <a:ext uri="{9D8B030D-6E8A-4147-A177-3AD203B41FA5}">
                      <a16:colId xmlns:a16="http://schemas.microsoft.com/office/drawing/2014/main" val="20002"/>
                    </a:ext>
                  </a:extLst>
                </a:gridCol>
                <a:gridCol w="1375950">
                  <a:extLst>
                    <a:ext uri="{9D8B030D-6E8A-4147-A177-3AD203B41FA5}">
                      <a16:colId xmlns:a16="http://schemas.microsoft.com/office/drawing/2014/main" val="20003"/>
                    </a:ext>
                  </a:extLst>
                </a:gridCol>
              </a:tblGrid>
              <a:tr h="30552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MONTH</a:t>
                      </a:r>
                      <a:endParaRPr sz="1100" u="none" strike="noStrike" cap="none">
                        <a:latin typeface="Century Gothic"/>
                        <a:ea typeface="Century Gothic"/>
                        <a:cs typeface="Century Gothic"/>
                        <a:sym typeface="Century Gothic"/>
                      </a:endParaRPr>
                    </a:p>
                  </a:txBody>
                  <a:tcPr marL="61100" marR="61100" marT="30550" marB="30550" anchor="b"/>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SALES REP 1</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SALES REP 2</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SALES REP 3</a:t>
                      </a:r>
                      <a:endParaRPr sz="1100" u="none" strike="noStrike" cap="none">
                        <a:latin typeface="Century Gothic"/>
                        <a:ea typeface="Century Gothic"/>
                        <a:cs typeface="Century Gothic"/>
                        <a:sym typeface="Century Gothic"/>
                      </a:endParaRPr>
                    </a:p>
                  </a:txBody>
                  <a:tcPr marL="61100" marR="61100" marT="30550" marB="30550"/>
                </a:tc>
                <a:extLst>
                  <a:ext uri="{0D108BD9-81ED-4DB2-BD59-A6C34878D82A}">
                    <a16:rowId xmlns:a16="http://schemas.microsoft.com/office/drawing/2014/main" val="10000"/>
                  </a:ext>
                </a:extLst>
              </a:tr>
              <a:tr h="305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1-Jan</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101</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34</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171</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extLst>
                  <a:ext uri="{0D108BD9-81ED-4DB2-BD59-A6C34878D82A}">
                    <a16:rowId xmlns:a16="http://schemas.microsoft.com/office/drawing/2014/main" val="10001"/>
                  </a:ext>
                </a:extLst>
              </a:tr>
              <a:tr h="305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2-Feb</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199</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111</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354</a:t>
                      </a:r>
                      <a:endParaRPr sz="1100" u="none" strike="noStrike" cap="none">
                        <a:latin typeface="Century Gothic"/>
                        <a:ea typeface="Century Gothic"/>
                        <a:cs typeface="Century Gothic"/>
                        <a:sym typeface="Century Gothic"/>
                      </a:endParaRPr>
                    </a:p>
                  </a:txBody>
                  <a:tcPr marL="61100" marR="61100" marT="30550" marB="30550"/>
                </a:tc>
                <a:extLst>
                  <a:ext uri="{0D108BD9-81ED-4DB2-BD59-A6C34878D82A}">
                    <a16:rowId xmlns:a16="http://schemas.microsoft.com/office/drawing/2014/main" val="10002"/>
                  </a:ext>
                </a:extLst>
              </a:tr>
              <a:tr h="305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3-Mar</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300</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633</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460</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extLst>
                  <a:ext uri="{0D108BD9-81ED-4DB2-BD59-A6C34878D82A}">
                    <a16:rowId xmlns:a16="http://schemas.microsoft.com/office/drawing/2014/main" val="10003"/>
                  </a:ext>
                </a:extLst>
              </a:tr>
              <a:tr h="305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4-Apr</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405</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313</a:t>
                      </a:r>
                      <a:endParaRPr sz="1100" u="none" strike="noStrike" cap="none">
                        <a:latin typeface="Century Gothic"/>
                        <a:ea typeface="Century Gothic"/>
                        <a:cs typeface="Century Gothic"/>
                        <a:sym typeface="Century Gothic"/>
                      </a:endParaRPr>
                    </a:p>
                  </a:txBody>
                  <a:tcPr marL="61100" marR="61100" marT="30550" marB="30550"/>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370</a:t>
                      </a:r>
                      <a:endParaRPr sz="1100" u="none" strike="noStrike" cap="none">
                        <a:latin typeface="Century Gothic"/>
                        <a:ea typeface="Century Gothic"/>
                        <a:cs typeface="Century Gothic"/>
                        <a:sym typeface="Century Gothic"/>
                      </a:endParaRPr>
                    </a:p>
                  </a:txBody>
                  <a:tcPr marL="61100" marR="61100" marT="30550" marB="30550"/>
                </a:tc>
                <a:extLst>
                  <a:ext uri="{0D108BD9-81ED-4DB2-BD59-A6C34878D82A}">
                    <a16:rowId xmlns:a16="http://schemas.microsoft.com/office/drawing/2014/main" val="10004"/>
                  </a:ext>
                </a:extLst>
              </a:tr>
              <a:tr h="305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Century Gothic"/>
                          <a:ea typeface="Century Gothic"/>
                          <a:cs typeface="Century Gothic"/>
                          <a:sym typeface="Century Gothic"/>
                        </a:rPr>
                        <a:t>5-May</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495</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409</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145</a:t>
                      </a:r>
                      <a:endParaRPr sz="1100" u="none" strike="noStrike" cap="none">
                        <a:latin typeface="Century Gothic"/>
                        <a:ea typeface="Century Gothic"/>
                        <a:cs typeface="Century Gothic"/>
                        <a:sym typeface="Century Gothic"/>
                      </a:endParaRPr>
                    </a:p>
                  </a:txBody>
                  <a:tcPr marL="61100" marR="61100" marT="30550" marB="30550">
                    <a:solidFill>
                      <a:srgbClr val="D6CAEB"/>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93" name="Google Shape;393;p18"/>
          <p:cNvSpPr txBox="1">
            <a:spLocks noGrp="1"/>
          </p:cNvSpPr>
          <p:nvPr>
            <p:ph type="body" idx="1"/>
          </p:nvPr>
        </p:nvSpPr>
        <p:spPr>
          <a:xfrm>
            <a:off x="415600" y="1536634"/>
            <a:ext cx="4652346"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t>We also use data visualization to transform raw data into something compelling for an external audience.</a:t>
            </a:r>
            <a:endParaRPr sz="2400"/>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Using visualizations incorrectly can cause you to lose your audience, lose the value in your data, and ultimately lead to poor decision making.</a:t>
            </a:r>
            <a:endParaRPr sz="2400"/>
          </a:p>
          <a:p>
            <a:pPr marL="495300" lvl="0" indent="-190500" algn="l" rtl="0">
              <a:lnSpc>
                <a:spcPct val="90000"/>
              </a:lnSpc>
              <a:spcBef>
                <a:spcPts val="480"/>
              </a:spcBef>
              <a:spcAft>
                <a:spcPts val="0"/>
              </a:spcAft>
              <a:buSzPts val="2400"/>
              <a:buNone/>
            </a:pPr>
            <a:endParaRPr sz="2400"/>
          </a:p>
          <a:p>
            <a:pPr marL="495300" lvl="0" indent="-190500" algn="l" rtl="0">
              <a:lnSpc>
                <a:spcPct val="90000"/>
              </a:lnSpc>
              <a:spcBef>
                <a:spcPts val="480"/>
              </a:spcBef>
              <a:spcAft>
                <a:spcPts val="0"/>
              </a:spcAft>
              <a:buSzPts val="2400"/>
              <a:buNone/>
            </a:pPr>
            <a:endParaRPr sz="2400"/>
          </a:p>
        </p:txBody>
      </p:sp>
      <p:sp>
        <p:nvSpPr>
          <p:cNvPr id="394" name="Google Shape;394;p1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Explanatory data</a:t>
            </a:r>
            <a:endParaRPr/>
          </a:p>
        </p:txBody>
      </p:sp>
      <p:pic>
        <p:nvPicPr>
          <p:cNvPr id="395" name="Google Shape;395;p18"/>
          <p:cNvPicPr preferRelativeResize="0"/>
          <p:nvPr/>
        </p:nvPicPr>
        <p:blipFill rotWithShape="1">
          <a:blip r:embed="rId3">
            <a:alphaModFix/>
          </a:blip>
          <a:srcRect/>
          <a:stretch/>
        </p:blipFill>
        <p:spPr>
          <a:xfrm>
            <a:off x="5186855" y="1412776"/>
            <a:ext cx="6345749" cy="4759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402" name="Google Shape;402;p1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Example: The Challenger</a:t>
            </a:r>
            <a:endParaRPr/>
          </a:p>
        </p:txBody>
      </p:sp>
      <p:sp>
        <p:nvSpPr>
          <p:cNvPr id="403" name="Google Shape;403;p19"/>
          <p:cNvSpPr txBox="1">
            <a:spLocks noGrp="1"/>
          </p:cNvSpPr>
          <p:nvPr>
            <p:ph type="body" idx="1"/>
          </p:nvPr>
        </p:nvSpPr>
        <p:spPr>
          <a:xfrm>
            <a:off x="415599" y="1454947"/>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On January 27, 1986, concerned engineers presented data and the following charts to try to illustrate the damage cold temperatures would have on the O-rings of the Challenger space shuttle. </a:t>
            </a:r>
            <a:endParaRPr sz="2200"/>
          </a:p>
          <a:p>
            <a:pPr marL="495300" lvl="0" indent="-190500" algn="l" rtl="0">
              <a:lnSpc>
                <a:spcPct val="115000"/>
              </a:lnSpc>
              <a:spcBef>
                <a:spcPts val="480"/>
              </a:spcBef>
              <a:spcAft>
                <a:spcPts val="0"/>
              </a:spcAft>
              <a:buSzPts val="2400"/>
              <a:buNone/>
            </a:pPr>
            <a:endParaRPr sz="2200"/>
          </a:p>
          <a:p>
            <a:pPr marL="495300" lvl="0" indent="-190500" algn="l" rtl="0">
              <a:lnSpc>
                <a:spcPct val="115000"/>
              </a:lnSpc>
              <a:spcBef>
                <a:spcPts val="480"/>
              </a:spcBef>
              <a:spcAft>
                <a:spcPts val="0"/>
              </a:spcAft>
              <a:buSzPts val="2400"/>
              <a:buNone/>
            </a:pPr>
            <a:endParaRPr sz="2200"/>
          </a:p>
        </p:txBody>
      </p:sp>
      <p:pic>
        <p:nvPicPr>
          <p:cNvPr id="404" name="Google Shape;404;p19"/>
          <p:cNvPicPr preferRelativeResize="0"/>
          <p:nvPr/>
        </p:nvPicPr>
        <p:blipFill rotWithShape="1">
          <a:blip r:embed="rId3">
            <a:alphaModFix/>
          </a:blip>
          <a:srcRect/>
          <a:stretch/>
        </p:blipFill>
        <p:spPr>
          <a:xfrm>
            <a:off x="692150" y="2870092"/>
            <a:ext cx="4278923" cy="3200400"/>
          </a:xfrm>
          <a:prstGeom prst="rect">
            <a:avLst/>
          </a:prstGeom>
          <a:noFill/>
          <a:ln>
            <a:noFill/>
          </a:ln>
        </p:spPr>
      </p:pic>
      <p:pic>
        <p:nvPicPr>
          <p:cNvPr id="405" name="Google Shape;405;p19"/>
          <p:cNvPicPr preferRelativeResize="0"/>
          <p:nvPr/>
        </p:nvPicPr>
        <p:blipFill rotWithShape="1">
          <a:blip r:embed="rId4">
            <a:alphaModFix/>
          </a:blip>
          <a:srcRect/>
          <a:stretch/>
        </p:blipFill>
        <p:spPr>
          <a:xfrm>
            <a:off x="7332079" y="2870092"/>
            <a:ext cx="4200525" cy="3200400"/>
          </a:xfrm>
          <a:prstGeom prst="rect">
            <a:avLst/>
          </a:prstGeom>
          <a:noFill/>
          <a:ln>
            <a:noFill/>
          </a:ln>
        </p:spPr>
      </p:pic>
      <p:sp>
        <p:nvSpPr>
          <p:cNvPr id="406" name="Google Shape;406;p19"/>
          <p:cNvSpPr txBox="1"/>
          <p:nvPr/>
        </p:nvSpPr>
        <p:spPr>
          <a:xfrm>
            <a:off x="5169081" y="3561845"/>
            <a:ext cx="1853834"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Source: Presidential Commission on the Space Shuttle Challenger Accident, vol. 5 (Washington, DC: US Government Printing Office, 1986.) pp. 895-896.</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413" name="Google Shape;413;p2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15000"/>
              </a:lnSpc>
              <a:spcBef>
                <a:spcPts val="0"/>
              </a:spcBef>
              <a:spcAft>
                <a:spcPts val="0"/>
              </a:spcAft>
              <a:buSzPct val="108108"/>
              <a:buChar char="●"/>
            </a:pPr>
            <a:r>
              <a:rPr lang="en-US" sz="2400"/>
              <a:t>January 28, 1986, the Challenger space shuttle exploded within seconds of takeoff.</a:t>
            </a:r>
            <a:endParaRPr sz="2400"/>
          </a:p>
          <a:p>
            <a:pPr marL="495300" lvl="0" indent="-190500" algn="l" rtl="0">
              <a:lnSpc>
                <a:spcPct val="115000"/>
              </a:lnSpc>
              <a:spcBef>
                <a:spcPts val="480"/>
              </a:spcBef>
              <a:spcAft>
                <a:spcPts val="0"/>
              </a:spcAft>
              <a:buSzPct val="108108"/>
              <a:buNone/>
            </a:pPr>
            <a:endParaRPr sz="2400"/>
          </a:p>
          <a:p>
            <a:pPr marL="342900" lvl="0" indent="-342900" algn="l" rtl="0">
              <a:lnSpc>
                <a:spcPct val="115000"/>
              </a:lnSpc>
              <a:spcBef>
                <a:spcPts val="480"/>
              </a:spcBef>
              <a:spcAft>
                <a:spcPts val="0"/>
              </a:spcAft>
              <a:buSzPct val="108108"/>
              <a:buChar char="●"/>
            </a:pPr>
            <a:r>
              <a:rPr lang="en-US" sz="2400"/>
              <a:t>Data visualization legend Edward Tufte argues that the shuttle’s </a:t>
            </a:r>
            <a:r>
              <a:rPr lang="en-US" sz="2400">
                <a:solidFill>
                  <a:schemeClr val="dk1"/>
                </a:solidFill>
              </a:rPr>
              <a:t>engineers failed to communicate</a:t>
            </a:r>
            <a:r>
              <a:rPr lang="en-US" sz="2400">
                <a:solidFill>
                  <a:srgbClr val="FF6600"/>
                </a:solidFill>
              </a:rPr>
              <a:t> </a:t>
            </a:r>
            <a:r>
              <a:rPr lang="en-US" sz="2400"/>
              <a:t>dangers because their data wasn't presented in an easily digestible form.</a:t>
            </a:r>
            <a:endParaRPr sz="2400"/>
          </a:p>
          <a:p>
            <a:pPr marL="495300" lvl="0" indent="-190500" algn="l" rtl="0">
              <a:lnSpc>
                <a:spcPct val="115000"/>
              </a:lnSpc>
              <a:spcBef>
                <a:spcPts val="480"/>
              </a:spcBef>
              <a:spcAft>
                <a:spcPts val="0"/>
              </a:spcAft>
              <a:buSzPct val="108108"/>
              <a:buNone/>
            </a:pPr>
            <a:endParaRPr sz="2400"/>
          </a:p>
          <a:p>
            <a:pPr marL="495300" lvl="0" indent="-190500" algn="l" rtl="0">
              <a:lnSpc>
                <a:spcPct val="115000"/>
              </a:lnSpc>
              <a:spcBef>
                <a:spcPts val="480"/>
              </a:spcBef>
              <a:spcAft>
                <a:spcPts val="0"/>
              </a:spcAft>
              <a:buSzPct val="108108"/>
              <a:buNone/>
            </a:pPr>
            <a:endParaRPr sz="2400"/>
          </a:p>
          <a:p>
            <a:pPr marL="342900" lvl="0" indent="-190500" algn="l" rtl="0">
              <a:lnSpc>
                <a:spcPct val="115000"/>
              </a:lnSpc>
              <a:spcBef>
                <a:spcPts val="480"/>
              </a:spcBef>
              <a:spcAft>
                <a:spcPts val="0"/>
              </a:spcAft>
              <a:buSzPct val="108108"/>
              <a:buNone/>
            </a:pPr>
            <a:endParaRPr sz="2400"/>
          </a:p>
        </p:txBody>
      </p:sp>
      <p:sp>
        <p:nvSpPr>
          <p:cNvPr id="414" name="Google Shape;414;p2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Example: The Challenger</a:t>
            </a:r>
            <a:endParaRPr/>
          </a:p>
        </p:txBody>
      </p:sp>
      <p:pic>
        <p:nvPicPr>
          <p:cNvPr id="415" name="Google Shape;415;p20" descr="The graph above shows O-ring damage on the y-axis and temperature on the x-axis. All damage free previous launches were for temperatures above 66 degrees F. The day the Challenger exploded was far colder than any of the previous launch days.(See R code for this graph below)."/>
          <p:cNvPicPr preferRelativeResize="0"/>
          <p:nvPr/>
        </p:nvPicPr>
        <p:blipFill rotWithShape="1">
          <a:blip r:embed="rId3">
            <a:alphaModFix/>
          </a:blip>
          <a:srcRect/>
          <a:stretch/>
        </p:blipFill>
        <p:spPr>
          <a:xfrm>
            <a:off x="7125727" y="3455790"/>
            <a:ext cx="3982536" cy="2842683"/>
          </a:xfrm>
          <a:prstGeom prst="rect">
            <a:avLst/>
          </a:prstGeom>
          <a:noFill/>
          <a:ln>
            <a:noFill/>
          </a:ln>
        </p:spPr>
      </p:pic>
      <p:sp>
        <p:nvSpPr>
          <p:cNvPr id="416" name="Google Shape;416;p20"/>
          <p:cNvSpPr txBox="1"/>
          <p:nvPr/>
        </p:nvSpPr>
        <p:spPr>
          <a:xfrm>
            <a:off x="6958739" y="1536634"/>
            <a:ext cx="4337869" cy="16311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5"/>
                </a:solidFill>
                <a:latin typeface="Century Gothic"/>
                <a:ea typeface="Century Gothic"/>
                <a:cs typeface="Century Gothic"/>
                <a:sym typeface="Century Gothic"/>
              </a:rPr>
              <a:t>The chart below shows O-ring damage on the y-axis and temperature on the x-axis.</a:t>
            </a:r>
            <a:endParaRPr sz="2000" b="0" i="0" u="none" strike="noStrike" cap="none">
              <a:solidFill>
                <a:schemeClr val="accent5"/>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chemeClr val="accent1"/>
                </a:solidFill>
                <a:latin typeface="Century Gothic"/>
                <a:ea typeface="Century Gothic"/>
                <a:cs typeface="Century Gothic"/>
                <a:sym typeface="Century Gothic"/>
              </a:rPr>
              <a:t>Is it easier to see the issue?</a:t>
            </a:r>
            <a:endParaRPr sz="2000" b="0" i="0" u="none" strike="noStrike" cap="none">
              <a:solidFill>
                <a:schemeClr val="accent1"/>
              </a:solidFill>
              <a:latin typeface="Century Gothic"/>
              <a:ea typeface="Century Gothic"/>
              <a:cs typeface="Century Gothic"/>
              <a:sym typeface="Century Gothic"/>
            </a:endParaRPr>
          </a:p>
        </p:txBody>
      </p:sp>
      <p:sp>
        <p:nvSpPr>
          <p:cNvPr id="417" name="Google Shape;417;p20"/>
          <p:cNvSpPr txBox="1"/>
          <p:nvPr/>
        </p:nvSpPr>
        <p:spPr>
          <a:xfrm rot="5400000">
            <a:off x="9151705" y="3750820"/>
            <a:ext cx="502140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https://vizdatar.wordpress.com/2015/05/06/space-shuttle-challenger-explosion-2/</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6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424" name="Google Shape;424;p272"/>
          <p:cNvSpPr txBox="1">
            <a:spLocks noGrp="1"/>
          </p:cNvSpPr>
          <p:nvPr>
            <p:ph type="body" idx="1"/>
          </p:nvPr>
        </p:nvSpPr>
        <p:spPr>
          <a:xfrm>
            <a:off x="415599" y="1297890"/>
            <a:ext cx="5333200" cy="4555080"/>
          </a:xfrm>
          <a:prstGeom prst="rect">
            <a:avLst/>
          </a:prstGeom>
          <a:noFill/>
          <a:ln>
            <a:noFill/>
          </a:ln>
        </p:spPr>
        <p:txBody>
          <a:bodyPr spcFirstLastPara="1" wrap="square" lIns="91425" tIns="91425" rIns="91425" bIns="91425" anchor="t" anchorCtr="0">
            <a:noAutofit/>
          </a:bodyPr>
          <a:lstStyle/>
          <a:p>
            <a:pPr marL="548640" lvl="0" indent="-381000" algn="l" rtl="0">
              <a:lnSpc>
                <a:spcPct val="115000"/>
              </a:lnSpc>
              <a:spcBef>
                <a:spcPts val="0"/>
              </a:spcBef>
              <a:spcAft>
                <a:spcPts val="0"/>
              </a:spcAft>
              <a:buSzPts val="2100"/>
              <a:buChar char="●"/>
            </a:pPr>
            <a:r>
              <a:rPr lang="en-US" sz="2100">
                <a:solidFill>
                  <a:schemeClr val="dk2"/>
                </a:solidFill>
              </a:rPr>
              <a:t>“Space junk has been increasing over the last few decades, and collisions could increase if the problem is not kept in check.”</a:t>
            </a:r>
            <a:endParaRPr/>
          </a:p>
          <a:p>
            <a:pPr marL="548640" lvl="0" indent="-247650" algn="l" rtl="0">
              <a:lnSpc>
                <a:spcPct val="115000"/>
              </a:lnSpc>
              <a:spcBef>
                <a:spcPts val="0"/>
              </a:spcBef>
              <a:spcAft>
                <a:spcPts val="0"/>
              </a:spcAft>
              <a:buSzPts val="2100"/>
              <a:buNone/>
            </a:pPr>
            <a:endParaRPr sz="2100">
              <a:solidFill>
                <a:schemeClr val="dk2"/>
              </a:solidFill>
            </a:endParaRPr>
          </a:p>
          <a:p>
            <a:pPr marL="548640" lvl="0" indent="-381000" algn="l" rtl="0">
              <a:lnSpc>
                <a:spcPct val="115000"/>
              </a:lnSpc>
              <a:spcBef>
                <a:spcPts val="0"/>
              </a:spcBef>
              <a:spcAft>
                <a:spcPts val="0"/>
              </a:spcAft>
              <a:buSzPts val="2100"/>
              <a:buChar char="●"/>
            </a:pPr>
            <a:r>
              <a:rPr lang="en-US" sz="2100">
                <a:solidFill>
                  <a:schemeClr val="dk2"/>
                </a:solidFill>
              </a:rPr>
              <a:t>What exactly is the scale of the space junk problem?</a:t>
            </a:r>
            <a:endParaRPr/>
          </a:p>
          <a:p>
            <a:pPr marL="548640" lvl="0" indent="-247650" algn="l" rtl="0">
              <a:lnSpc>
                <a:spcPct val="115000"/>
              </a:lnSpc>
              <a:spcBef>
                <a:spcPts val="0"/>
              </a:spcBef>
              <a:spcAft>
                <a:spcPts val="0"/>
              </a:spcAft>
              <a:buSzPts val="2100"/>
              <a:buNone/>
            </a:pPr>
            <a:endParaRPr sz="2100">
              <a:solidFill>
                <a:schemeClr val="dk2"/>
              </a:solidFill>
            </a:endParaRPr>
          </a:p>
          <a:p>
            <a:pPr marL="548640" lvl="0" indent="-381000" algn="l" rtl="0">
              <a:lnSpc>
                <a:spcPct val="115000"/>
              </a:lnSpc>
              <a:spcBef>
                <a:spcPts val="0"/>
              </a:spcBef>
              <a:spcAft>
                <a:spcPts val="0"/>
              </a:spcAft>
              <a:buSzPts val="2100"/>
              <a:buChar char="●"/>
            </a:pPr>
            <a:r>
              <a:rPr lang="en-US" sz="2100">
                <a:solidFill>
                  <a:schemeClr val="dk2"/>
                </a:solidFill>
              </a:rPr>
              <a:t>What to represent:</a:t>
            </a:r>
            <a:endParaRPr/>
          </a:p>
          <a:p>
            <a:pPr marL="1097280" lvl="1" indent="-365760" algn="l" rtl="0">
              <a:lnSpc>
                <a:spcPct val="115000"/>
              </a:lnSpc>
              <a:spcBef>
                <a:spcPts val="0"/>
              </a:spcBef>
              <a:spcAft>
                <a:spcPts val="0"/>
              </a:spcAft>
              <a:buSzPts val="2100"/>
              <a:buChar char="○"/>
            </a:pPr>
            <a:r>
              <a:rPr lang="en-US" sz="2100">
                <a:solidFill>
                  <a:schemeClr val="dk2"/>
                </a:solidFill>
              </a:rPr>
              <a:t>number of objects</a:t>
            </a:r>
            <a:endParaRPr/>
          </a:p>
          <a:p>
            <a:pPr marL="1097280" lvl="1" indent="-365760" algn="l" rtl="0">
              <a:lnSpc>
                <a:spcPct val="115000"/>
              </a:lnSpc>
              <a:spcBef>
                <a:spcPts val="0"/>
              </a:spcBef>
              <a:spcAft>
                <a:spcPts val="0"/>
              </a:spcAft>
              <a:buSzPts val="2100"/>
              <a:buChar char="○"/>
            </a:pPr>
            <a:r>
              <a:rPr lang="en-US" sz="2100">
                <a:solidFill>
                  <a:schemeClr val="dk2"/>
                </a:solidFill>
              </a:rPr>
              <a:t>mass of objects</a:t>
            </a:r>
            <a:endParaRPr/>
          </a:p>
          <a:p>
            <a:pPr marL="1097280" lvl="1" indent="-365760" algn="l" rtl="0">
              <a:lnSpc>
                <a:spcPct val="115000"/>
              </a:lnSpc>
              <a:spcBef>
                <a:spcPts val="0"/>
              </a:spcBef>
              <a:spcAft>
                <a:spcPts val="0"/>
              </a:spcAft>
              <a:buSzPts val="2100"/>
              <a:buChar char="○"/>
            </a:pPr>
            <a:r>
              <a:rPr lang="en-US" sz="2100">
                <a:solidFill>
                  <a:schemeClr val="dk2"/>
                </a:solidFill>
              </a:rPr>
              <a:t>types of object</a:t>
            </a:r>
            <a:endParaRPr/>
          </a:p>
          <a:p>
            <a:pPr marL="1097280" lvl="1" indent="-365760" algn="l" rtl="0">
              <a:lnSpc>
                <a:spcPct val="115000"/>
              </a:lnSpc>
              <a:spcBef>
                <a:spcPts val="0"/>
              </a:spcBef>
              <a:spcAft>
                <a:spcPts val="0"/>
              </a:spcAft>
              <a:buSzPts val="2100"/>
              <a:buChar char="○"/>
            </a:pPr>
            <a:r>
              <a:rPr lang="en-US" sz="2100">
                <a:solidFill>
                  <a:schemeClr val="dk2"/>
                </a:solidFill>
              </a:rPr>
              <a:t>distance from Earth</a:t>
            </a:r>
            <a:endParaRPr/>
          </a:p>
          <a:p>
            <a:pPr marL="1097280" lvl="1" indent="-232410" algn="l" rtl="0">
              <a:lnSpc>
                <a:spcPct val="115000"/>
              </a:lnSpc>
              <a:spcBef>
                <a:spcPts val="0"/>
              </a:spcBef>
              <a:spcAft>
                <a:spcPts val="0"/>
              </a:spcAft>
              <a:buSzPts val="2100"/>
              <a:buNone/>
            </a:pPr>
            <a:endParaRPr sz="2100">
              <a:solidFill>
                <a:schemeClr val="dk2"/>
              </a:solidFill>
            </a:endParaRPr>
          </a:p>
        </p:txBody>
      </p:sp>
      <p:sp>
        <p:nvSpPr>
          <p:cNvPr id="425" name="Google Shape;425;p272"/>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Example: Space junk</a:t>
            </a:r>
            <a:endParaRPr/>
          </a:p>
        </p:txBody>
      </p:sp>
      <p:pic>
        <p:nvPicPr>
          <p:cNvPr id="426" name="Google Shape;426;p272" descr="Satellite outline"/>
          <p:cNvPicPr preferRelativeResize="0"/>
          <p:nvPr/>
        </p:nvPicPr>
        <p:blipFill rotWithShape="1">
          <a:blip r:embed="rId3">
            <a:alphaModFix/>
          </a:blip>
          <a:srcRect/>
          <a:stretch/>
        </p:blipFill>
        <p:spPr>
          <a:xfrm>
            <a:off x="6935127" y="1248259"/>
            <a:ext cx="4361481" cy="43614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73"/>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432" name="Google Shape;432;p273"/>
          <p:cNvSpPr txBox="1">
            <a:spLocks noGrp="1"/>
          </p:cNvSpPr>
          <p:nvPr>
            <p:ph type="title"/>
          </p:nvPr>
        </p:nvSpPr>
        <p:spPr>
          <a:xfrm>
            <a:off x="415600"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Example: Space junk</a:t>
            </a:r>
            <a:endParaRPr/>
          </a:p>
        </p:txBody>
      </p:sp>
      <p:pic>
        <p:nvPicPr>
          <p:cNvPr id="433" name="Google Shape;433;p273"/>
          <p:cNvPicPr preferRelativeResize="0"/>
          <p:nvPr/>
        </p:nvPicPr>
        <p:blipFill rotWithShape="1">
          <a:blip r:embed="rId3">
            <a:alphaModFix/>
          </a:blip>
          <a:srcRect/>
          <a:stretch/>
        </p:blipFill>
        <p:spPr>
          <a:xfrm>
            <a:off x="2135240" y="1357165"/>
            <a:ext cx="7921519" cy="4620195"/>
          </a:xfrm>
          <a:prstGeom prst="rect">
            <a:avLst/>
          </a:prstGeom>
          <a:noFill/>
          <a:ln>
            <a:noFill/>
          </a:ln>
        </p:spPr>
      </p:pic>
      <p:sp>
        <p:nvSpPr>
          <p:cNvPr id="434" name="Google Shape;434;p273"/>
          <p:cNvSpPr txBox="1"/>
          <p:nvPr/>
        </p:nvSpPr>
        <p:spPr>
          <a:xfrm>
            <a:off x="1453210" y="6102339"/>
            <a:ext cx="928557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Source: https://www.behance.net/gallery/81688575/Space-Junk-BBC-Science-Focus / Data set:  https://sdup.esoc.esa.int/</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441" name="Google Shape;441;p21"/>
          <p:cNvSpPr txBox="1">
            <a:spLocks noGrp="1"/>
          </p:cNvSpPr>
          <p:nvPr>
            <p:ph type="body" idx="1"/>
          </p:nvPr>
        </p:nvSpPr>
        <p:spPr>
          <a:xfrm>
            <a:off x="415600" y="1536634"/>
            <a:ext cx="56804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Data visualization is any attempt to make data more easily digestible by rendering it in a visual context.</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We can use data visualization to:</a:t>
            </a:r>
            <a:endParaRPr sz="2400"/>
          </a:p>
          <a:p>
            <a:pPr marL="461963" lvl="1" indent="-233359" algn="l" rtl="0">
              <a:lnSpc>
                <a:spcPct val="115000"/>
              </a:lnSpc>
              <a:spcBef>
                <a:spcPts val="480"/>
              </a:spcBef>
              <a:spcAft>
                <a:spcPts val="0"/>
              </a:spcAft>
              <a:buSzPts val="2400"/>
              <a:buChar char="–"/>
            </a:pPr>
            <a:r>
              <a:rPr lang="en-US" sz="2400"/>
              <a:t>perform exploratory data analysis</a:t>
            </a:r>
            <a:endParaRPr sz="2400"/>
          </a:p>
          <a:p>
            <a:pPr marL="461963" lvl="1" indent="-233359" algn="l" rtl="0">
              <a:lnSpc>
                <a:spcPct val="115000"/>
              </a:lnSpc>
              <a:spcBef>
                <a:spcPts val="480"/>
              </a:spcBef>
              <a:spcAft>
                <a:spcPts val="0"/>
              </a:spcAft>
              <a:buSzPts val="2400"/>
              <a:buChar char="–"/>
            </a:pPr>
            <a:r>
              <a:rPr lang="en-US" sz="2400"/>
              <a:t>explain data to others</a:t>
            </a:r>
            <a:endParaRPr sz="2400"/>
          </a:p>
          <a:p>
            <a:pPr marL="495300" lvl="0" indent="-190500" algn="l" rtl="0">
              <a:lnSpc>
                <a:spcPct val="115000"/>
              </a:lnSpc>
              <a:spcBef>
                <a:spcPts val="480"/>
              </a:spcBef>
              <a:spcAft>
                <a:spcPts val="0"/>
              </a:spcAft>
              <a:buSzPts val="2400"/>
              <a:buNone/>
            </a:pPr>
            <a:endParaRPr sz="2400"/>
          </a:p>
          <a:p>
            <a:pPr marL="495300" lvl="0" indent="-190500" algn="l" rtl="0">
              <a:lnSpc>
                <a:spcPct val="115000"/>
              </a:lnSpc>
              <a:spcBef>
                <a:spcPts val="480"/>
              </a:spcBef>
              <a:spcAft>
                <a:spcPts val="0"/>
              </a:spcAft>
              <a:buSzPts val="2400"/>
              <a:buNone/>
            </a:pPr>
            <a:endParaRPr sz="2400"/>
          </a:p>
          <a:p>
            <a:pPr marL="711201" lvl="1" indent="-203200" algn="l" rtl="0">
              <a:lnSpc>
                <a:spcPct val="115000"/>
              </a:lnSpc>
              <a:spcBef>
                <a:spcPts val="440"/>
              </a:spcBef>
              <a:spcAft>
                <a:spcPts val="0"/>
              </a:spcAft>
              <a:buSzPts val="2200"/>
              <a:buNone/>
            </a:pPr>
            <a:endParaRPr sz="2400"/>
          </a:p>
        </p:txBody>
      </p:sp>
      <p:sp>
        <p:nvSpPr>
          <p:cNvPr id="442" name="Google Shape;442;p2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pic>
        <p:nvPicPr>
          <p:cNvPr id="443" name="Google Shape;443;p21" descr="A picture containing suit&#10;&#10;Description automatically generated"/>
          <p:cNvPicPr preferRelativeResize="0">
            <a:picLocks noGrp="1"/>
          </p:cNvPicPr>
          <p:nvPr>
            <p:ph type="body" idx="4294967295"/>
          </p:nvPr>
        </p:nvPicPr>
        <p:blipFill rotWithShape="1">
          <a:blip r:embed="rId3">
            <a:alphaModFix/>
          </a:blip>
          <a:srcRect/>
          <a:stretch/>
        </p:blipFill>
        <p:spPr>
          <a:xfrm>
            <a:off x="7734300" y="1298575"/>
            <a:ext cx="4457700" cy="445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74"/>
          <p:cNvSpPr txBox="1">
            <a:spLocks noGrp="1"/>
          </p:cNvSpPr>
          <p:nvPr>
            <p:ph type="title"/>
          </p:nvPr>
        </p:nvSpPr>
        <p:spPr>
          <a:xfrm>
            <a:off x="415600" y="3047220"/>
            <a:ext cx="11360800" cy="76356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62221"/>
              <a:buNone/>
            </a:pPr>
            <a:r>
              <a:rPr lang="en-US"/>
              <a:t>Break</a:t>
            </a:r>
            <a:br>
              <a:rPr lang="en-US"/>
            </a:br>
            <a:endParaRPr/>
          </a:p>
        </p:txBody>
      </p:sp>
      <p:sp>
        <p:nvSpPr>
          <p:cNvPr id="449" name="Google Shape;449;p27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7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456" name="Google Shape;456;p275"/>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2"/>
              </a:buClr>
              <a:buSzPts val="2600"/>
              <a:buChar char="●"/>
            </a:pPr>
            <a:r>
              <a:rPr lang="en-US" sz="2600">
                <a:solidFill>
                  <a:schemeClr val="dk2"/>
                </a:solidFill>
              </a:rPr>
              <a:t>The basics of data visualization</a:t>
            </a:r>
            <a:endParaRPr/>
          </a:p>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Getting started with data visualization</a:t>
            </a:r>
            <a:endParaRPr/>
          </a:p>
          <a:p>
            <a:pPr marL="457200" lvl="0" indent="-342900" algn="l" rtl="0">
              <a:lnSpc>
                <a:spcPct val="115000"/>
              </a:lnSpc>
              <a:spcBef>
                <a:spcPts val="0"/>
              </a:spcBef>
              <a:spcAft>
                <a:spcPts val="0"/>
              </a:spcAft>
              <a:buSzPts val="2600"/>
              <a:buChar char="●"/>
            </a:pPr>
            <a:r>
              <a:rPr lang="en-US" sz="2600"/>
              <a:t>The anatomy of a chart</a:t>
            </a:r>
            <a:endParaRPr/>
          </a:p>
        </p:txBody>
      </p:sp>
      <p:sp>
        <p:nvSpPr>
          <p:cNvPr id="457" name="Google Shape;457;p275"/>
          <p:cNvSpPr/>
          <p:nvPr/>
        </p:nvSpPr>
        <p:spPr>
          <a:xfrm>
            <a:off x="415599" y="4663148"/>
            <a:ext cx="11335783" cy="1348545"/>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What types of data can be visualized?</a:t>
            </a:r>
            <a:endParaRPr sz="1400" b="0" i="0" u="none" strike="noStrike" cap="none">
              <a:solidFill>
                <a:srgbClr val="000000"/>
              </a:solidFill>
              <a:latin typeface="Arial"/>
              <a:ea typeface="Arial"/>
              <a:cs typeface="Arial"/>
              <a:sym typeface="Arial"/>
            </a:endParaRPr>
          </a:p>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How can you begin creating a data visualization?</a:t>
            </a:r>
            <a:endParaRPr sz="1400" b="0" i="0" u="none" strike="noStrike" cap="none">
              <a:solidFill>
                <a:srgbClr val="000000"/>
              </a:solidFill>
              <a:latin typeface="Arial"/>
              <a:ea typeface="Arial"/>
              <a:cs typeface="Arial"/>
              <a:sym typeface="Arial"/>
            </a:endParaRPr>
          </a:p>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What tools are available for visualizing 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464" name="Google Shape;464;p2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495300" lvl="0" indent="-190500" algn="l" rtl="0">
              <a:lnSpc>
                <a:spcPct val="115000"/>
              </a:lnSpc>
              <a:spcBef>
                <a:spcPts val="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We first need to understand the types of data that exist.</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Then, we’ll move on to what you need to consider before visualizing.</a:t>
            </a:r>
            <a:endParaRPr sz="2400"/>
          </a:p>
        </p:txBody>
      </p:sp>
      <p:sp>
        <p:nvSpPr>
          <p:cNvPr id="465" name="Google Shape;465;p2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Getting started with data viz</a:t>
            </a:r>
            <a:endParaRPr/>
          </a:p>
        </p:txBody>
      </p:sp>
      <p:pic>
        <p:nvPicPr>
          <p:cNvPr id="466" name="Google Shape;466;p24" descr="Blueprint outline"/>
          <p:cNvPicPr preferRelativeResize="0"/>
          <p:nvPr/>
        </p:nvPicPr>
        <p:blipFill rotWithShape="1">
          <a:blip r:embed="rId3">
            <a:alphaModFix/>
          </a:blip>
          <a:srcRect/>
          <a:stretch/>
        </p:blipFill>
        <p:spPr>
          <a:xfrm>
            <a:off x="6846012" y="1095213"/>
            <a:ext cx="4667573" cy="46675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5"/>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E1D1A"/>
              </a:buClr>
              <a:buSzPts val="1400"/>
              <a:buFont typeface="Lato"/>
              <a:buNone/>
            </a:pPr>
            <a:fld id="{00000000-1234-1234-1234-123412341234}" type="slidenum">
              <a:rPr lang="en-US"/>
              <a:t>26</a:t>
            </a:fld>
            <a:endParaRPr/>
          </a:p>
        </p:txBody>
      </p:sp>
      <p:sp>
        <p:nvSpPr>
          <p:cNvPr id="473" name="Google Shape;473;p25"/>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What is data?</a:t>
            </a:r>
            <a:endParaRPr/>
          </a:p>
        </p:txBody>
      </p:sp>
      <p:pic>
        <p:nvPicPr>
          <p:cNvPr id="474" name="Google Shape;474;p25" descr="Screen Shot 2020-01-15 at 4.42.03 PM.png"/>
          <p:cNvPicPr preferRelativeResize="0">
            <a:picLocks noGrp="1"/>
          </p:cNvPicPr>
          <p:nvPr>
            <p:ph type="body" idx="4294967295"/>
          </p:nvPr>
        </p:nvPicPr>
        <p:blipFill rotWithShape="1">
          <a:blip r:embed="rId3">
            <a:alphaModFix/>
          </a:blip>
          <a:srcRect t="2171" b="2170"/>
          <a:stretch/>
        </p:blipFill>
        <p:spPr>
          <a:xfrm>
            <a:off x="1717675" y="1665913"/>
            <a:ext cx="8756650" cy="3657600"/>
          </a:xfrm>
          <a:prstGeom prst="rect">
            <a:avLst/>
          </a:prstGeom>
          <a:noFill/>
          <a:ln>
            <a:noFill/>
          </a:ln>
        </p:spPr>
      </p:pic>
      <p:sp>
        <p:nvSpPr>
          <p:cNvPr id="475" name="Google Shape;475;p25"/>
          <p:cNvSpPr txBox="1"/>
          <p:nvPr/>
        </p:nvSpPr>
        <p:spPr>
          <a:xfrm>
            <a:off x="8290751" y="5691536"/>
            <a:ext cx="246275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5A5A5"/>
              </a:buClr>
              <a:buSzPts val="1800"/>
              <a:buFont typeface="Lato"/>
              <a:buNone/>
            </a:pPr>
            <a:r>
              <a:rPr lang="en-US" sz="1800" b="0" i="0" u="none" strike="noStrike" cap="none">
                <a:solidFill>
                  <a:srgbClr val="A5A5A5"/>
                </a:solidFill>
                <a:latin typeface="Century Gothic"/>
                <a:ea typeface="Century Gothic"/>
                <a:cs typeface="Century Gothic"/>
                <a:sym typeface="Century Gothic"/>
              </a:rPr>
              <a:t>Merriam Webster</a:t>
            </a:r>
            <a:endParaRPr sz="1800" b="0" i="0" u="none" strike="noStrike" cap="none">
              <a:solidFill>
                <a:srgbClr val="A5A5A5"/>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482" name="Google Shape;482;p26"/>
          <p:cNvSpPr txBox="1">
            <a:spLocks noGrp="1"/>
          </p:cNvSpPr>
          <p:nvPr>
            <p:ph type="body" idx="1"/>
          </p:nvPr>
        </p:nvSpPr>
        <p:spPr>
          <a:xfrm>
            <a:off x="415600" y="2128838"/>
            <a:ext cx="5333200" cy="3962876"/>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t>Data that approximates or characterizes</a:t>
            </a:r>
            <a:endParaRPr/>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Often obtained through interviews, surveys, focus groups, documents, etc.</a:t>
            </a:r>
            <a:endParaRPr/>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Examples include:</a:t>
            </a:r>
            <a:endParaRPr/>
          </a:p>
          <a:p>
            <a:pPr marL="461963" lvl="1" indent="-233359" algn="l" rtl="0">
              <a:lnSpc>
                <a:spcPct val="90000"/>
              </a:lnSpc>
              <a:spcBef>
                <a:spcPts val="400"/>
              </a:spcBef>
              <a:spcAft>
                <a:spcPts val="0"/>
              </a:spcAft>
              <a:buSzPts val="2000"/>
              <a:buChar char="–"/>
            </a:pPr>
            <a:r>
              <a:rPr lang="en-US" sz="2000"/>
              <a:t>name</a:t>
            </a:r>
            <a:endParaRPr/>
          </a:p>
          <a:p>
            <a:pPr marL="461963" lvl="1" indent="-233359" algn="l" rtl="0">
              <a:lnSpc>
                <a:spcPct val="90000"/>
              </a:lnSpc>
              <a:spcBef>
                <a:spcPts val="400"/>
              </a:spcBef>
              <a:spcAft>
                <a:spcPts val="0"/>
              </a:spcAft>
              <a:buSzPts val="2000"/>
              <a:buChar char="–"/>
            </a:pPr>
            <a:r>
              <a:rPr lang="en-US" sz="2000"/>
              <a:t>sex (male, female, nonbinary)</a:t>
            </a:r>
            <a:endParaRPr/>
          </a:p>
          <a:p>
            <a:pPr marL="461963" lvl="1" indent="-233359" algn="l" rtl="0">
              <a:lnSpc>
                <a:spcPct val="90000"/>
              </a:lnSpc>
              <a:spcBef>
                <a:spcPts val="400"/>
              </a:spcBef>
              <a:spcAft>
                <a:spcPts val="0"/>
              </a:spcAft>
              <a:buSzPts val="2000"/>
              <a:buChar char="–"/>
            </a:pPr>
            <a:r>
              <a:rPr lang="en-US" sz="2000"/>
              <a:t>observations (e.g., the food was salty)</a:t>
            </a:r>
            <a:endParaRPr/>
          </a:p>
          <a:p>
            <a:pPr marL="461963" lvl="1" indent="-119059" algn="l" rtl="0">
              <a:lnSpc>
                <a:spcPct val="90000"/>
              </a:lnSpc>
              <a:spcBef>
                <a:spcPts val="360"/>
              </a:spcBef>
              <a:spcAft>
                <a:spcPts val="0"/>
              </a:spcAft>
              <a:buSzPts val="1800"/>
              <a:buNone/>
            </a:pPr>
            <a:endParaRPr/>
          </a:p>
        </p:txBody>
      </p:sp>
      <p:sp>
        <p:nvSpPr>
          <p:cNvPr id="483" name="Google Shape;483;p26"/>
          <p:cNvSpPr txBox="1">
            <a:spLocks noGrp="1"/>
          </p:cNvSpPr>
          <p:nvPr>
            <p:ph type="body" idx="2"/>
          </p:nvPr>
        </p:nvSpPr>
        <p:spPr>
          <a:xfrm>
            <a:off x="6443200" y="2128836"/>
            <a:ext cx="5333200" cy="3962877"/>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SzPts val="2400"/>
              <a:buChar char="●"/>
            </a:pPr>
            <a:r>
              <a:rPr lang="en-US" sz="2400"/>
              <a:t>Data that is measurable and expressed as a number</a:t>
            </a:r>
            <a:endParaRPr/>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Often gathered using metrics, tests, experiments, instruments with a ratings scale, etc.</a:t>
            </a:r>
            <a:endParaRPr/>
          </a:p>
          <a:p>
            <a:pPr marL="3429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Examples include:</a:t>
            </a:r>
            <a:endParaRPr/>
          </a:p>
          <a:p>
            <a:pPr marL="461963" lvl="1" indent="-233359" algn="l" rtl="0">
              <a:lnSpc>
                <a:spcPct val="90000"/>
              </a:lnSpc>
              <a:spcBef>
                <a:spcPts val="400"/>
              </a:spcBef>
              <a:spcAft>
                <a:spcPts val="0"/>
              </a:spcAft>
              <a:buSzPts val="2000"/>
              <a:buChar char="–"/>
            </a:pPr>
            <a:r>
              <a:rPr lang="en-US"/>
              <a:t>cost</a:t>
            </a:r>
            <a:endParaRPr/>
          </a:p>
          <a:p>
            <a:pPr marL="461963" lvl="1" indent="-233359" algn="l" rtl="0">
              <a:lnSpc>
                <a:spcPct val="90000"/>
              </a:lnSpc>
              <a:spcBef>
                <a:spcPts val="400"/>
              </a:spcBef>
              <a:spcAft>
                <a:spcPts val="0"/>
              </a:spcAft>
              <a:buSzPts val="2000"/>
              <a:buChar char="–"/>
            </a:pPr>
            <a:r>
              <a:rPr lang="en-US"/>
              <a:t>number of applicants</a:t>
            </a:r>
            <a:endParaRPr/>
          </a:p>
          <a:p>
            <a:pPr marL="461963" lvl="1" indent="-233359" algn="l" rtl="0">
              <a:lnSpc>
                <a:spcPct val="90000"/>
              </a:lnSpc>
              <a:spcBef>
                <a:spcPts val="400"/>
              </a:spcBef>
              <a:spcAft>
                <a:spcPts val="0"/>
              </a:spcAft>
              <a:buSzPts val="2000"/>
              <a:buChar char="–"/>
            </a:pPr>
            <a:r>
              <a:rPr lang="en-US"/>
              <a:t>weight </a:t>
            </a:r>
            <a:endParaRPr/>
          </a:p>
        </p:txBody>
      </p:sp>
      <p:sp>
        <p:nvSpPr>
          <p:cNvPr id="484" name="Google Shape;484;p2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Types of data</a:t>
            </a:r>
            <a:endParaRPr/>
          </a:p>
        </p:txBody>
      </p:sp>
      <p:sp>
        <p:nvSpPr>
          <p:cNvPr id="485" name="Google Shape;485;p26"/>
          <p:cNvSpPr txBox="1">
            <a:spLocks noGrp="1"/>
          </p:cNvSpPr>
          <p:nvPr>
            <p:ph type="body" idx="3"/>
          </p:nvPr>
        </p:nvSpPr>
        <p:spPr>
          <a:xfrm>
            <a:off x="6422069" y="1504650"/>
            <a:ext cx="5354329" cy="38801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r>
              <a:rPr lang="en-US" sz="2200">
                <a:solidFill>
                  <a:schemeClr val="accent1"/>
                </a:solidFill>
              </a:rPr>
              <a:t>Quantitative</a:t>
            </a:r>
            <a:endParaRPr sz="2200">
              <a:solidFill>
                <a:schemeClr val="accent1"/>
              </a:solidFill>
            </a:endParaRPr>
          </a:p>
        </p:txBody>
      </p:sp>
      <p:sp>
        <p:nvSpPr>
          <p:cNvPr id="486" name="Google Shape;486;p26"/>
          <p:cNvSpPr txBox="1">
            <a:spLocks noGrp="1"/>
          </p:cNvSpPr>
          <p:nvPr>
            <p:ph type="body" idx="4"/>
          </p:nvPr>
        </p:nvSpPr>
        <p:spPr>
          <a:xfrm>
            <a:off x="415603" y="1518255"/>
            <a:ext cx="5354329" cy="388017"/>
          </a:xfrm>
          <a:prstGeom prst="rect">
            <a:avLst/>
          </a:prstGeom>
          <a:noFill/>
          <a:ln>
            <a:noFill/>
          </a:ln>
        </p:spPr>
        <p:txBody>
          <a:bodyPr spcFirstLastPara="1" wrap="square" lIns="91425" tIns="45700" rIns="91425" bIns="45700" anchor="t" anchorCtr="0">
            <a:noAutofit/>
          </a:bodyPr>
          <a:lstStyle/>
          <a:p>
            <a:pPr marL="461963" lvl="1" indent="-106359" algn="ctr" rtl="0">
              <a:lnSpc>
                <a:spcPct val="90000"/>
              </a:lnSpc>
              <a:spcBef>
                <a:spcPts val="400"/>
              </a:spcBef>
              <a:spcAft>
                <a:spcPts val="0"/>
              </a:spcAft>
              <a:buSzPts val="2000"/>
              <a:buNone/>
            </a:pPr>
            <a:r>
              <a:rPr lang="en-US" sz="2200" b="1">
                <a:solidFill>
                  <a:schemeClr val="accent1"/>
                </a:solidFill>
              </a:rPr>
              <a:t>Qualitative</a:t>
            </a:r>
            <a:endParaRPr sz="2200" b="1">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7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493" name="Google Shape;493;p276"/>
          <p:cNvSpPr txBox="1">
            <a:spLocks noGrp="1"/>
          </p:cNvSpPr>
          <p:nvPr>
            <p:ph type="body" idx="1"/>
          </p:nvPr>
        </p:nvSpPr>
        <p:spPr>
          <a:xfrm>
            <a:off x="415600" y="2128838"/>
            <a:ext cx="5333200" cy="3962876"/>
          </a:xfrm>
          <a:prstGeom prst="rect">
            <a:avLst/>
          </a:prstGeom>
          <a:noFill/>
          <a:ln>
            <a:noFill/>
          </a:ln>
        </p:spPr>
        <p:txBody>
          <a:bodyPr spcFirstLastPara="1" wrap="square" lIns="91425" tIns="45700" rIns="91425" bIns="45700" anchor="t" anchorCtr="0">
            <a:normAutofit/>
          </a:bodyPr>
          <a:lstStyle/>
          <a:p>
            <a:pPr marL="230982" lvl="0" indent="-230982" algn="l" rtl="0">
              <a:lnSpc>
                <a:spcPct val="115000"/>
              </a:lnSpc>
              <a:spcBef>
                <a:spcPts val="0"/>
              </a:spcBef>
              <a:spcAft>
                <a:spcPts val="0"/>
              </a:spcAft>
              <a:buSzPts val="2400"/>
              <a:buChar char="•"/>
            </a:pPr>
            <a:r>
              <a:rPr lang="en-US" sz="2400"/>
              <a:t>Data that can only take certain values</a:t>
            </a:r>
            <a:endParaRPr/>
          </a:p>
          <a:p>
            <a:pPr marL="0" lvl="0" indent="0" algn="l" rtl="0">
              <a:lnSpc>
                <a:spcPct val="115000"/>
              </a:lnSpc>
              <a:spcBef>
                <a:spcPts val="480"/>
              </a:spcBef>
              <a:spcAft>
                <a:spcPts val="0"/>
              </a:spcAft>
              <a:buSzPts val="2400"/>
              <a:buNone/>
            </a:pPr>
            <a:endParaRPr sz="2400"/>
          </a:p>
          <a:p>
            <a:pPr marL="230982" lvl="0" indent="-230982" algn="l" rtl="0">
              <a:lnSpc>
                <a:spcPct val="115000"/>
              </a:lnSpc>
              <a:spcBef>
                <a:spcPts val="480"/>
              </a:spcBef>
              <a:spcAft>
                <a:spcPts val="0"/>
              </a:spcAft>
              <a:buSzPts val="2400"/>
              <a:buChar char="•"/>
            </a:pPr>
            <a:r>
              <a:rPr lang="en-US" sz="2400"/>
              <a:t>Examples include:</a:t>
            </a:r>
            <a:endParaRPr/>
          </a:p>
          <a:p>
            <a:pPr marL="461963" lvl="1" indent="-233359" algn="l" rtl="0">
              <a:lnSpc>
                <a:spcPct val="115000"/>
              </a:lnSpc>
              <a:spcBef>
                <a:spcPts val="420"/>
              </a:spcBef>
              <a:spcAft>
                <a:spcPts val="0"/>
              </a:spcAft>
              <a:buSzPts val="2100"/>
              <a:buChar char="–"/>
            </a:pPr>
            <a:r>
              <a:rPr lang="en-US" sz="2100"/>
              <a:t>the cost of a BMW 7-series</a:t>
            </a:r>
            <a:endParaRPr/>
          </a:p>
          <a:p>
            <a:pPr marL="461963" lvl="1" indent="-233359" algn="l" rtl="0">
              <a:lnSpc>
                <a:spcPct val="115000"/>
              </a:lnSpc>
              <a:spcBef>
                <a:spcPts val="420"/>
              </a:spcBef>
              <a:spcAft>
                <a:spcPts val="0"/>
              </a:spcAft>
              <a:buSzPts val="2100"/>
              <a:buChar char="–"/>
            </a:pPr>
            <a:r>
              <a:rPr lang="en-US" sz="2100"/>
              <a:t>your shoe size</a:t>
            </a:r>
            <a:endParaRPr/>
          </a:p>
          <a:p>
            <a:pPr marL="461963" lvl="1" indent="-233359" algn="l" rtl="0">
              <a:lnSpc>
                <a:spcPct val="115000"/>
              </a:lnSpc>
              <a:spcBef>
                <a:spcPts val="420"/>
              </a:spcBef>
              <a:spcAft>
                <a:spcPts val="0"/>
              </a:spcAft>
              <a:buSzPts val="2100"/>
              <a:buChar char="–"/>
            </a:pPr>
            <a:r>
              <a:rPr lang="en-US" sz="2100"/>
              <a:t>number of people enrolled in this course</a:t>
            </a:r>
            <a:endParaRPr/>
          </a:p>
        </p:txBody>
      </p:sp>
      <p:sp>
        <p:nvSpPr>
          <p:cNvPr id="494" name="Google Shape;494;p276"/>
          <p:cNvSpPr txBox="1">
            <a:spLocks noGrp="1"/>
          </p:cNvSpPr>
          <p:nvPr>
            <p:ph type="body" idx="2"/>
          </p:nvPr>
        </p:nvSpPr>
        <p:spPr>
          <a:xfrm>
            <a:off x="6443200" y="2128836"/>
            <a:ext cx="5333200" cy="3962877"/>
          </a:xfrm>
          <a:prstGeom prst="rect">
            <a:avLst/>
          </a:prstGeom>
          <a:noFill/>
          <a:ln>
            <a:noFill/>
          </a:ln>
        </p:spPr>
        <p:txBody>
          <a:bodyPr spcFirstLastPara="1" wrap="square" lIns="91425" tIns="45700" rIns="91425" bIns="45700" anchor="ctr" anchorCtr="0">
            <a:normAutofit/>
          </a:bodyPr>
          <a:lstStyle/>
          <a:p>
            <a:pPr marL="230982" lvl="0" indent="-230982" algn="l" rtl="0">
              <a:lnSpc>
                <a:spcPct val="115000"/>
              </a:lnSpc>
              <a:spcBef>
                <a:spcPts val="0"/>
              </a:spcBef>
              <a:spcAft>
                <a:spcPts val="0"/>
              </a:spcAft>
              <a:buSzPts val="2400"/>
              <a:buChar char="•"/>
            </a:pPr>
            <a:r>
              <a:rPr lang="en-US" sz="2400"/>
              <a:t>Data that can take any value and usually changes over time</a:t>
            </a:r>
            <a:endParaRPr/>
          </a:p>
          <a:p>
            <a:pPr marL="0" lvl="0" indent="0" algn="l" rtl="0">
              <a:lnSpc>
                <a:spcPct val="115000"/>
              </a:lnSpc>
              <a:spcBef>
                <a:spcPts val="480"/>
              </a:spcBef>
              <a:spcAft>
                <a:spcPts val="0"/>
              </a:spcAft>
              <a:buSzPts val="2400"/>
              <a:buNone/>
            </a:pPr>
            <a:endParaRPr sz="2400"/>
          </a:p>
          <a:p>
            <a:pPr marL="230982" lvl="0" indent="-230982" algn="l" rtl="0">
              <a:lnSpc>
                <a:spcPct val="115000"/>
              </a:lnSpc>
              <a:spcBef>
                <a:spcPts val="480"/>
              </a:spcBef>
              <a:spcAft>
                <a:spcPts val="0"/>
              </a:spcAft>
              <a:buSzPts val="2400"/>
              <a:buChar char="•"/>
            </a:pPr>
            <a:r>
              <a:rPr lang="en-US" sz="2400"/>
              <a:t>Examples include:</a:t>
            </a:r>
            <a:endParaRPr/>
          </a:p>
          <a:p>
            <a:pPr marL="461963" lvl="1" indent="-233359" algn="l" rtl="0">
              <a:lnSpc>
                <a:spcPct val="115000"/>
              </a:lnSpc>
              <a:spcBef>
                <a:spcPts val="420"/>
              </a:spcBef>
              <a:spcAft>
                <a:spcPts val="0"/>
              </a:spcAft>
              <a:buSzPts val="2100"/>
              <a:buChar char="–"/>
            </a:pPr>
            <a:r>
              <a:rPr lang="en-US" sz="2100"/>
              <a:t>the speed of a car during the morning commute</a:t>
            </a:r>
            <a:endParaRPr/>
          </a:p>
          <a:p>
            <a:pPr marL="461963" lvl="1" indent="-233359" algn="l" rtl="0">
              <a:lnSpc>
                <a:spcPct val="115000"/>
              </a:lnSpc>
              <a:spcBef>
                <a:spcPts val="420"/>
              </a:spcBef>
              <a:spcAft>
                <a:spcPts val="0"/>
              </a:spcAft>
              <a:buSzPts val="2100"/>
              <a:buChar char="–"/>
            </a:pPr>
            <a:r>
              <a:rPr lang="en-US" sz="2100"/>
              <a:t>your weight</a:t>
            </a:r>
            <a:endParaRPr/>
          </a:p>
          <a:p>
            <a:pPr marL="461963" lvl="1" indent="-233359" algn="l" rtl="0">
              <a:lnSpc>
                <a:spcPct val="115000"/>
              </a:lnSpc>
              <a:spcBef>
                <a:spcPts val="420"/>
              </a:spcBef>
              <a:spcAft>
                <a:spcPts val="0"/>
              </a:spcAft>
              <a:buSzPts val="2100"/>
              <a:buChar char="–"/>
            </a:pPr>
            <a:r>
              <a:rPr lang="en-US" sz="2100"/>
              <a:t>the time your cat wakes up each day </a:t>
            </a:r>
            <a:endParaRPr/>
          </a:p>
        </p:txBody>
      </p:sp>
      <p:sp>
        <p:nvSpPr>
          <p:cNvPr id="495" name="Google Shape;495;p27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Types of data</a:t>
            </a:r>
            <a:endParaRPr/>
          </a:p>
        </p:txBody>
      </p:sp>
      <p:sp>
        <p:nvSpPr>
          <p:cNvPr id="496" name="Google Shape;496;p276"/>
          <p:cNvSpPr txBox="1">
            <a:spLocks noGrp="1"/>
          </p:cNvSpPr>
          <p:nvPr>
            <p:ph type="body" idx="3"/>
          </p:nvPr>
        </p:nvSpPr>
        <p:spPr>
          <a:xfrm>
            <a:off x="6422069" y="1504650"/>
            <a:ext cx="5354329" cy="38801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r>
              <a:rPr lang="en-US" sz="2200">
                <a:solidFill>
                  <a:schemeClr val="accent1"/>
                </a:solidFill>
              </a:rPr>
              <a:t>Continuous</a:t>
            </a:r>
            <a:endParaRPr sz="2200">
              <a:solidFill>
                <a:schemeClr val="accent1"/>
              </a:solidFill>
            </a:endParaRPr>
          </a:p>
        </p:txBody>
      </p:sp>
      <p:sp>
        <p:nvSpPr>
          <p:cNvPr id="497" name="Google Shape;497;p276"/>
          <p:cNvSpPr txBox="1">
            <a:spLocks noGrp="1"/>
          </p:cNvSpPr>
          <p:nvPr>
            <p:ph type="body" idx="4"/>
          </p:nvPr>
        </p:nvSpPr>
        <p:spPr>
          <a:xfrm>
            <a:off x="415603" y="1518255"/>
            <a:ext cx="5354329" cy="388017"/>
          </a:xfrm>
          <a:prstGeom prst="rect">
            <a:avLst/>
          </a:prstGeom>
          <a:noFill/>
          <a:ln>
            <a:noFill/>
          </a:ln>
        </p:spPr>
        <p:txBody>
          <a:bodyPr spcFirstLastPara="1" wrap="square" lIns="91425" tIns="45700" rIns="91425" bIns="45700" anchor="t" anchorCtr="0">
            <a:noAutofit/>
          </a:bodyPr>
          <a:lstStyle/>
          <a:p>
            <a:pPr marL="461963" lvl="1" indent="-106359" algn="ctr" rtl="0">
              <a:lnSpc>
                <a:spcPct val="90000"/>
              </a:lnSpc>
              <a:spcBef>
                <a:spcPts val="400"/>
              </a:spcBef>
              <a:spcAft>
                <a:spcPts val="0"/>
              </a:spcAft>
              <a:buSzPts val="2000"/>
              <a:buNone/>
            </a:pPr>
            <a:r>
              <a:rPr lang="en-US" sz="2200" b="1">
                <a:solidFill>
                  <a:schemeClr val="accent1"/>
                </a:solidFill>
              </a:rPr>
              <a:t>Discrete</a:t>
            </a:r>
            <a:endParaRPr sz="2200" b="1">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7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503" name="Google Shape;503;p277"/>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548640" lvl="0" indent="-381000" algn="l" rtl="0">
              <a:lnSpc>
                <a:spcPct val="115000"/>
              </a:lnSpc>
              <a:spcBef>
                <a:spcPts val="0"/>
              </a:spcBef>
              <a:spcAft>
                <a:spcPts val="0"/>
              </a:spcAft>
              <a:buSzPts val="2200"/>
              <a:buChar char="●"/>
            </a:pPr>
            <a:r>
              <a:rPr lang="en-US" sz="2200"/>
              <a:t>Turn to page 4 of your participant guide to find the </a:t>
            </a:r>
            <a:r>
              <a:rPr lang="en-US" sz="2200" b="1"/>
              <a:t>data types</a:t>
            </a:r>
            <a:r>
              <a:rPr lang="en-US" sz="2200"/>
              <a:t> activity.</a:t>
            </a:r>
            <a:endParaRPr/>
          </a:p>
          <a:p>
            <a:pPr marL="548640" lvl="0" indent="-241300" algn="l" rtl="0">
              <a:lnSpc>
                <a:spcPct val="115000"/>
              </a:lnSpc>
              <a:spcBef>
                <a:spcPts val="0"/>
              </a:spcBef>
              <a:spcAft>
                <a:spcPts val="0"/>
              </a:spcAft>
              <a:buSzPts val="2200"/>
              <a:buNone/>
            </a:pPr>
            <a:endParaRPr sz="2200"/>
          </a:p>
          <a:p>
            <a:pPr marL="548640" lvl="0" indent="-381000" algn="l" rtl="0">
              <a:lnSpc>
                <a:spcPct val="115000"/>
              </a:lnSpc>
              <a:spcBef>
                <a:spcPts val="0"/>
              </a:spcBef>
              <a:spcAft>
                <a:spcPts val="0"/>
              </a:spcAft>
              <a:buSzPts val="2200"/>
              <a:buChar char="●"/>
            </a:pPr>
            <a:r>
              <a:rPr lang="en-US" sz="2200"/>
              <a:t>Read the paragraph and answer the questions that follow.</a:t>
            </a:r>
            <a:endParaRPr/>
          </a:p>
          <a:p>
            <a:pPr marL="548640" lvl="0" indent="-241300" algn="l" rtl="0">
              <a:lnSpc>
                <a:spcPct val="115000"/>
              </a:lnSpc>
              <a:spcBef>
                <a:spcPts val="0"/>
              </a:spcBef>
              <a:spcAft>
                <a:spcPts val="0"/>
              </a:spcAft>
              <a:buSzPts val="2200"/>
              <a:buNone/>
            </a:pPr>
            <a:endParaRPr sz="2200"/>
          </a:p>
        </p:txBody>
      </p:sp>
      <p:sp>
        <p:nvSpPr>
          <p:cNvPr id="504" name="Google Shape;504;p277"/>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Activity: data types</a:t>
            </a:r>
            <a:endParaRPr/>
          </a:p>
        </p:txBody>
      </p:sp>
      <p:pic>
        <p:nvPicPr>
          <p:cNvPr id="505" name="Google Shape;505;p277" descr="A screenshot of a social media post&#10;&#10;Description automatically generated"/>
          <p:cNvPicPr preferRelativeResize="0"/>
          <p:nvPr/>
        </p:nvPicPr>
        <p:blipFill rotWithShape="1">
          <a:blip r:embed="rId3">
            <a:alphaModFix/>
          </a:blip>
          <a:srcRect l="9930" t="16766" r="5852" b="14682"/>
          <a:stretch/>
        </p:blipFill>
        <p:spPr>
          <a:xfrm>
            <a:off x="6263830" y="1536634"/>
            <a:ext cx="5764378" cy="26391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6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71" name="Google Shape;271;p266"/>
          <p:cNvSpPr txBox="1">
            <a:spLocks noGrp="1"/>
          </p:cNvSpPr>
          <p:nvPr>
            <p:ph type="body" idx="1"/>
          </p:nvPr>
        </p:nvSpPr>
        <p:spPr>
          <a:xfrm>
            <a:off x="415599" y="1352569"/>
            <a:ext cx="6485263" cy="4945903"/>
          </a:xfrm>
          <a:prstGeom prst="rect">
            <a:avLst/>
          </a:prstGeom>
          <a:solidFill>
            <a:schemeClr val="lt1"/>
          </a:solidFill>
          <a:ln>
            <a:noFill/>
          </a:ln>
        </p:spPr>
        <p:txBody>
          <a:bodyPr spcFirstLastPara="1" wrap="square" lIns="91425" tIns="91425" rIns="91425" bIns="91425" anchor="t" anchorCtr="0">
            <a:normAutofit fontScale="92500" lnSpcReduction="10000"/>
          </a:bodyPr>
          <a:lstStyle/>
          <a:p>
            <a:pPr marL="457200" lvl="0" indent="-342900" algn="l" rtl="0">
              <a:lnSpc>
                <a:spcPct val="115000"/>
              </a:lnSpc>
              <a:spcBef>
                <a:spcPts val="0"/>
              </a:spcBef>
              <a:spcAft>
                <a:spcPts val="0"/>
              </a:spcAft>
              <a:buSzPct val="100000"/>
              <a:buChar char="●"/>
            </a:pPr>
            <a:r>
              <a:rPr lang="en-US">
                <a:latin typeface="Century Gothic"/>
                <a:ea typeface="Century Gothic"/>
                <a:cs typeface="Century Gothic"/>
                <a:sym typeface="Century Gothic"/>
              </a:rPr>
              <a:t>Instructor introduction</a:t>
            </a:r>
            <a:endParaRPr/>
          </a:p>
          <a:p>
            <a:pPr marL="457200" lvl="0" indent="-225425" algn="l" rtl="0">
              <a:lnSpc>
                <a:spcPct val="115000"/>
              </a:lnSpc>
              <a:spcBef>
                <a:spcPts val="0"/>
              </a:spcBef>
              <a:spcAft>
                <a:spcPts val="0"/>
              </a:spcAft>
              <a:buSzPct val="100000"/>
              <a:buNone/>
            </a:pPr>
            <a:endParaRPr>
              <a:latin typeface="Century Gothic"/>
              <a:ea typeface="Century Gothic"/>
              <a:cs typeface="Century Gothic"/>
              <a:sym typeface="Century Gothic"/>
            </a:endParaRPr>
          </a:p>
          <a:p>
            <a:pPr marL="457200" lvl="0" indent="-342900" algn="l" rtl="0">
              <a:lnSpc>
                <a:spcPct val="115000"/>
              </a:lnSpc>
              <a:spcBef>
                <a:spcPts val="0"/>
              </a:spcBef>
              <a:spcAft>
                <a:spcPts val="0"/>
              </a:spcAft>
              <a:buSzPct val="100000"/>
              <a:buChar char="●"/>
            </a:pPr>
            <a:r>
              <a:rPr lang="en-US">
                <a:latin typeface="Century Gothic"/>
                <a:ea typeface="Century Gothic"/>
                <a:cs typeface="Century Gothic"/>
                <a:sym typeface="Century Gothic"/>
              </a:rPr>
              <a:t>Schedule:</a:t>
            </a:r>
            <a:endParaRPr/>
          </a:p>
          <a:p>
            <a:pPr marL="914400" lvl="1" indent="-317500" algn="l" rtl="0">
              <a:lnSpc>
                <a:spcPct val="115000"/>
              </a:lnSpc>
              <a:spcBef>
                <a:spcPts val="0"/>
              </a:spcBef>
              <a:spcAft>
                <a:spcPts val="0"/>
              </a:spcAft>
              <a:buSzPct val="100000"/>
              <a:buChar char="○"/>
            </a:pPr>
            <a:r>
              <a:rPr lang="en-US">
                <a:latin typeface="Century Gothic"/>
                <a:ea typeface="Century Gothic"/>
                <a:cs typeface="Century Gothic"/>
                <a:sym typeface="Century Gothic"/>
              </a:rPr>
              <a:t>4 sessions</a:t>
            </a:r>
            <a:endParaRPr/>
          </a:p>
          <a:p>
            <a:pPr marL="914400" lvl="1" indent="-317500" algn="l" rtl="0">
              <a:lnSpc>
                <a:spcPct val="115000"/>
              </a:lnSpc>
              <a:spcBef>
                <a:spcPts val="0"/>
              </a:spcBef>
              <a:spcAft>
                <a:spcPts val="0"/>
              </a:spcAft>
              <a:buSzPct val="100000"/>
              <a:buChar char="○"/>
            </a:pPr>
            <a:r>
              <a:rPr lang="en-US"/>
              <a:t>11 </a:t>
            </a:r>
            <a:r>
              <a:rPr lang="en-US">
                <a:latin typeface="Century Gothic"/>
                <a:ea typeface="Century Gothic"/>
                <a:cs typeface="Century Gothic"/>
                <a:sym typeface="Century Gothic"/>
              </a:rPr>
              <a:t>am – 2 pm</a:t>
            </a:r>
            <a:endParaRPr/>
          </a:p>
          <a:p>
            <a:pPr marL="914400" lvl="1" indent="-317500" algn="l" rtl="0">
              <a:lnSpc>
                <a:spcPct val="115000"/>
              </a:lnSpc>
              <a:spcBef>
                <a:spcPts val="0"/>
              </a:spcBef>
              <a:spcAft>
                <a:spcPts val="0"/>
              </a:spcAft>
              <a:buSzPct val="100000"/>
              <a:buChar char="○"/>
            </a:pPr>
            <a:r>
              <a:rPr lang="en-US">
                <a:latin typeface="Century Gothic"/>
                <a:ea typeface="Century Gothic"/>
                <a:cs typeface="Century Gothic"/>
                <a:sym typeface="Century Gothic"/>
              </a:rPr>
              <a:t>1 or 2 short breaks each session</a:t>
            </a:r>
            <a:br>
              <a:rPr lang="en-US">
                <a:latin typeface="Century Gothic"/>
                <a:ea typeface="Century Gothic"/>
                <a:cs typeface="Century Gothic"/>
                <a:sym typeface="Century Gothic"/>
              </a:rPr>
            </a:br>
            <a:endParaRPr>
              <a:latin typeface="Century Gothic"/>
              <a:ea typeface="Century Gothic"/>
              <a:cs typeface="Century Gothic"/>
              <a:sym typeface="Century Gothic"/>
            </a:endParaRPr>
          </a:p>
          <a:p>
            <a:pPr marL="457200" lvl="0" indent="-342900" algn="l" rtl="0">
              <a:lnSpc>
                <a:spcPct val="115000"/>
              </a:lnSpc>
              <a:spcBef>
                <a:spcPts val="0"/>
              </a:spcBef>
              <a:spcAft>
                <a:spcPts val="0"/>
              </a:spcAft>
              <a:buSzPct val="100000"/>
              <a:buChar char="●"/>
            </a:pPr>
            <a:r>
              <a:rPr lang="en-US">
                <a:latin typeface="Century Gothic"/>
                <a:ea typeface="Century Gothic"/>
                <a:cs typeface="Century Gothic"/>
                <a:sym typeface="Century Gothic"/>
              </a:rPr>
              <a:t>Course objectives:</a:t>
            </a:r>
            <a:endParaRPr/>
          </a:p>
          <a:p>
            <a:pPr marL="914400" lvl="1" indent="-317500" algn="l" rtl="0">
              <a:lnSpc>
                <a:spcPct val="115000"/>
              </a:lnSpc>
              <a:spcBef>
                <a:spcPts val="0"/>
              </a:spcBef>
              <a:spcAft>
                <a:spcPts val="0"/>
              </a:spcAft>
              <a:buSzPct val="100000"/>
              <a:buChar char="○"/>
            </a:pPr>
            <a:r>
              <a:rPr lang="en-US">
                <a:latin typeface="Century Gothic"/>
                <a:ea typeface="Century Gothic"/>
                <a:cs typeface="Century Gothic"/>
                <a:sym typeface="Century Gothic"/>
              </a:rPr>
              <a:t>Create a narrative that accurately supports the data, provides context, and reveals actionable insights</a:t>
            </a:r>
            <a:endParaRPr/>
          </a:p>
          <a:p>
            <a:pPr marL="914400" lvl="1" indent="-317500" algn="l" rtl="0">
              <a:lnSpc>
                <a:spcPct val="115000"/>
              </a:lnSpc>
              <a:spcBef>
                <a:spcPts val="0"/>
              </a:spcBef>
              <a:spcAft>
                <a:spcPts val="0"/>
              </a:spcAft>
              <a:buSzPct val="100000"/>
              <a:buChar char="○"/>
            </a:pPr>
            <a:r>
              <a:rPr lang="en-US">
                <a:latin typeface="Century Gothic"/>
                <a:ea typeface="Century Gothic"/>
                <a:cs typeface="Century Gothic"/>
                <a:sym typeface="Century Gothic"/>
              </a:rPr>
              <a:t>Understand the design principles involved in creating effective and accurate visualizations</a:t>
            </a:r>
            <a:endParaRPr/>
          </a:p>
          <a:p>
            <a:pPr marL="914400" lvl="1" indent="-317500" algn="l" rtl="0">
              <a:lnSpc>
                <a:spcPct val="115000"/>
              </a:lnSpc>
              <a:spcBef>
                <a:spcPts val="0"/>
              </a:spcBef>
              <a:spcAft>
                <a:spcPts val="0"/>
              </a:spcAft>
              <a:buSzPct val="100000"/>
              <a:buChar char="○"/>
            </a:pPr>
            <a:r>
              <a:rPr lang="en-US">
                <a:latin typeface="Century Gothic"/>
                <a:ea typeface="Century Gothic"/>
                <a:cs typeface="Century Gothic"/>
                <a:sym typeface="Century Gothic"/>
              </a:rPr>
              <a:t>Recognize misleading or inaccurate charts and graphs provided by others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512" name="Google Shape;512;p29"/>
          <p:cNvSpPr txBox="1">
            <a:spLocks noGrp="1"/>
          </p:cNvSpPr>
          <p:nvPr>
            <p:ph type="body" idx="1"/>
          </p:nvPr>
        </p:nvSpPr>
        <p:spPr>
          <a:xfrm>
            <a:off x="416389" y="1537176"/>
            <a:ext cx="8613312" cy="4554538"/>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480"/>
              </a:spcBef>
              <a:spcAft>
                <a:spcPts val="0"/>
              </a:spcAft>
              <a:buSzPts val="2400"/>
              <a:buFont typeface="Lato"/>
              <a:buAutoNum type="arabicPeriod"/>
            </a:pPr>
            <a:r>
              <a:rPr lang="en-US" sz="2400"/>
              <a:t>What examples of quantitative data are included in the summary that you read? </a:t>
            </a:r>
            <a:endParaRPr/>
          </a:p>
          <a:p>
            <a:pPr marL="609600" lvl="0" indent="-304800" algn="l" rtl="0">
              <a:lnSpc>
                <a:spcPct val="90000"/>
              </a:lnSpc>
              <a:spcBef>
                <a:spcPts val="480"/>
              </a:spcBef>
              <a:spcAft>
                <a:spcPts val="0"/>
              </a:spcAft>
              <a:buSzPts val="2400"/>
              <a:buFont typeface="Arial"/>
              <a:buNone/>
            </a:pPr>
            <a:endParaRPr sz="2400"/>
          </a:p>
          <a:p>
            <a:pPr marL="457200" lvl="0" indent="-457200" algn="l" rtl="0">
              <a:lnSpc>
                <a:spcPct val="90000"/>
              </a:lnSpc>
              <a:spcBef>
                <a:spcPts val="480"/>
              </a:spcBef>
              <a:spcAft>
                <a:spcPts val="0"/>
              </a:spcAft>
              <a:buSzPts val="2400"/>
              <a:buFont typeface="Lato"/>
              <a:buAutoNum type="arabicPeriod"/>
            </a:pPr>
            <a:r>
              <a:rPr lang="en-US" sz="2400"/>
              <a:t>Do you see any examples of qualitative data in this summary? If so, what are they?</a:t>
            </a:r>
            <a:endParaRPr/>
          </a:p>
          <a:p>
            <a:pPr marL="609600" lvl="0" indent="-304800" algn="l" rtl="0">
              <a:lnSpc>
                <a:spcPct val="90000"/>
              </a:lnSpc>
              <a:spcBef>
                <a:spcPts val="480"/>
              </a:spcBef>
              <a:spcAft>
                <a:spcPts val="0"/>
              </a:spcAft>
              <a:buSzPts val="2400"/>
              <a:buFont typeface="Arial"/>
              <a:buNone/>
            </a:pPr>
            <a:endParaRPr sz="2400"/>
          </a:p>
          <a:p>
            <a:pPr marL="457200" lvl="0" indent="-457200" algn="l" rtl="0">
              <a:lnSpc>
                <a:spcPct val="90000"/>
              </a:lnSpc>
              <a:spcBef>
                <a:spcPts val="480"/>
              </a:spcBef>
              <a:spcAft>
                <a:spcPts val="0"/>
              </a:spcAft>
              <a:buSzPts val="2400"/>
              <a:buFont typeface="Lato"/>
              <a:buAutoNum type="arabicPeriod"/>
            </a:pPr>
            <a:r>
              <a:rPr lang="en-US" sz="2400"/>
              <a:t>Do you see examples of continuous data are mentioned in this summary? If so, what are they?</a:t>
            </a:r>
            <a:endParaRPr/>
          </a:p>
          <a:p>
            <a:pPr marL="609600" lvl="0" indent="-304800" algn="l" rtl="0">
              <a:lnSpc>
                <a:spcPct val="90000"/>
              </a:lnSpc>
              <a:spcBef>
                <a:spcPts val="480"/>
              </a:spcBef>
              <a:spcAft>
                <a:spcPts val="0"/>
              </a:spcAft>
              <a:buSzPts val="2400"/>
              <a:buFont typeface="Arial"/>
              <a:buNone/>
            </a:pPr>
            <a:endParaRPr sz="2400"/>
          </a:p>
          <a:p>
            <a:pPr marL="457200" lvl="0" indent="-457200" algn="l" rtl="0">
              <a:lnSpc>
                <a:spcPct val="90000"/>
              </a:lnSpc>
              <a:spcBef>
                <a:spcPts val="480"/>
              </a:spcBef>
              <a:spcAft>
                <a:spcPts val="0"/>
              </a:spcAft>
              <a:buSzPts val="2400"/>
              <a:buFont typeface="Lato"/>
              <a:buAutoNum type="arabicPeriod"/>
            </a:pPr>
            <a:r>
              <a:rPr lang="en-US" sz="2400"/>
              <a:t>What types of visualizations might make this summary easier to digest?</a:t>
            </a:r>
            <a:endParaRPr sz="2400"/>
          </a:p>
          <a:p>
            <a:pPr marL="457200" lvl="0" indent="-304800" algn="l" rtl="0">
              <a:lnSpc>
                <a:spcPct val="90000"/>
              </a:lnSpc>
              <a:spcBef>
                <a:spcPts val="480"/>
              </a:spcBef>
              <a:spcAft>
                <a:spcPts val="0"/>
              </a:spcAft>
              <a:buSzPts val="2200"/>
              <a:buFont typeface="Lato"/>
              <a:buNone/>
            </a:pPr>
            <a:endParaRPr sz="2200"/>
          </a:p>
        </p:txBody>
      </p:sp>
      <p:sp>
        <p:nvSpPr>
          <p:cNvPr id="513" name="Google Shape;513;p29"/>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data types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0"/>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520" name="Google Shape;520;p30"/>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data types</a:t>
            </a:r>
            <a:endParaRPr/>
          </a:p>
        </p:txBody>
      </p:sp>
      <p:pic>
        <p:nvPicPr>
          <p:cNvPr id="521" name="Google Shape;521;p30" descr="A screenshot of a cell phone&#10;&#10;Description automatically generated"/>
          <p:cNvPicPr preferRelativeResize="0">
            <a:picLocks noGrp="1"/>
          </p:cNvPicPr>
          <p:nvPr>
            <p:ph type="body" idx="4294967295"/>
          </p:nvPr>
        </p:nvPicPr>
        <p:blipFill rotWithShape="1">
          <a:blip r:embed="rId3">
            <a:alphaModFix/>
          </a:blip>
          <a:srcRect l="10685" t="27556" r="50224" b="2952"/>
          <a:stretch/>
        </p:blipFill>
        <p:spPr>
          <a:xfrm>
            <a:off x="3386779" y="1322275"/>
            <a:ext cx="5159375" cy="5157787"/>
          </a:xfrm>
          <a:prstGeom prst="rect">
            <a:avLst/>
          </a:prstGeom>
          <a:noFill/>
          <a:ln>
            <a:noFill/>
          </a:ln>
        </p:spPr>
      </p:pic>
      <p:sp>
        <p:nvSpPr>
          <p:cNvPr id="522" name="Google Shape;522;p30"/>
          <p:cNvSpPr txBox="1"/>
          <p:nvPr/>
        </p:nvSpPr>
        <p:spPr>
          <a:xfrm>
            <a:off x="8805222" y="5677339"/>
            <a:ext cx="32229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http://pubdocs.worldbank.org/en/900511587395260657/CMO-April-2020-Executive-Summary.pdf</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529" name="Google Shape;529;p3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fontScale="92500" lnSpcReduction="20000"/>
          </a:bodyPr>
          <a:lstStyle/>
          <a:p>
            <a:pPr marL="688181" lvl="1" indent="-457200" algn="l" rtl="0">
              <a:lnSpc>
                <a:spcPct val="115000"/>
              </a:lnSpc>
              <a:spcBef>
                <a:spcPts val="0"/>
              </a:spcBef>
              <a:spcAft>
                <a:spcPts val="0"/>
              </a:spcAft>
              <a:buSzPct val="108108"/>
              <a:buFont typeface="Lato"/>
              <a:buAutoNum type="arabicPeriod"/>
            </a:pPr>
            <a:r>
              <a:rPr lang="en-US" sz="2400"/>
              <a:t>Know your audience and understand how it processes visual information. </a:t>
            </a:r>
            <a:r>
              <a:rPr lang="en-US" sz="2400">
                <a:solidFill>
                  <a:schemeClr val="accent1"/>
                </a:solidFill>
              </a:rPr>
              <a:t>(Who)</a:t>
            </a:r>
            <a:endParaRPr/>
          </a:p>
          <a:p>
            <a:pPr marL="840580" lvl="1" indent="-304800" algn="l" rtl="0">
              <a:lnSpc>
                <a:spcPct val="115000"/>
              </a:lnSpc>
              <a:spcBef>
                <a:spcPts val="0"/>
              </a:spcBef>
              <a:spcAft>
                <a:spcPts val="0"/>
              </a:spcAft>
              <a:buSzPct val="129729"/>
              <a:buFont typeface="Arial"/>
              <a:buNone/>
            </a:pPr>
            <a:endParaRPr>
              <a:solidFill>
                <a:srgbClr val="FF6600"/>
              </a:solidFill>
            </a:endParaRPr>
          </a:p>
          <a:p>
            <a:pPr marL="688181" lvl="1" indent="-457200" algn="l" rtl="0">
              <a:lnSpc>
                <a:spcPct val="115000"/>
              </a:lnSpc>
              <a:spcBef>
                <a:spcPts val="0"/>
              </a:spcBef>
              <a:spcAft>
                <a:spcPts val="0"/>
              </a:spcAft>
              <a:buSzPct val="108108"/>
              <a:buFont typeface="Lato"/>
              <a:buAutoNum type="arabicPeriod"/>
            </a:pPr>
            <a:r>
              <a:rPr lang="en-US" sz="2400"/>
              <a:t>Determine what you’re trying to visualize and what kind of information you want to communicate. </a:t>
            </a:r>
            <a:r>
              <a:rPr lang="en-US" sz="2400">
                <a:solidFill>
                  <a:schemeClr val="accent1"/>
                </a:solidFill>
              </a:rPr>
              <a:t>(What)</a:t>
            </a:r>
            <a:endParaRPr/>
          </a:p>
          <a:p>
            <a:pPr marL="840580" lvl="1" indent="-304800" algn="l" rtl="0">
              <a:lnSpc>
                <a:spcPct val="115000"/>
              </a:lnSpc>
              <a:spcBef>
                <a:spcPts val="0"/>
              </a:spcBef>
              <a:spcAft>
                <a:spcPts val="0"/>
              </a:spcAft>
              <a:buSzPct val="129729"/>
              <a:buFont typeface="Arial"/>
              <a:buNone/>
            </a:pPr>
            <a:endParaRPr>
              <a:solidFill>
                <a:srgbClr val="FF6600"/>
              </a:solidFill>
            </a:endParaRPr>
          </a:p>
          <a:p>
            <a:pPr marL="688181" lvl="1" indent="-457200" algn="l" rtl="0">
              <a:lnSpc>
                <a:spcPct val="115000"/>
              </a:lnSpc>
              <a:spcBef>
                <a:spcPts val="0"/>
              </a:spcBef>
              <a:spcAft>
                <a:spcPts val="0"/>
              </a:spcAft>
              <a:buSzPct val="108108"/>
              <a:buFont typeface="Lato"/>
              <a:buAutoNum type="arabicPeriod"/>
            </a:pPr>
            <a:r>
              <a:rPr lang="en-US" sz="2400"/>
              <a:t>Choose a type of visual that conveys the information in the best and simplest form for your audience. </a:t>
            </a:r>
            <a:r>
              <a:rPr lang="en-US" sz="2400">
                <a:solidFill>
                  <a:schemeClr val="accent1"/>
                </a:solidFill>
              </a:rPr>
              <a:t>(How)</a:t>
            </a:r>
            <a:endParaRPr>
              <a:solidFill>
                <a:schemeClr val="accent1"/>
              </a:solidFill>
            </a:endParaRPr>
          </a:p>
        </p:txBody>
      </p:sp>
      <p:sp>
        <p:nvSpPr>
          <p:cNvPr id="530" name="Google Shape;530;p3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To get started with data viz</a:t>
            </a:r>
            <a:endParaRPr/>
          </a:p>
        </p:txBody>
      </p:sp>
      <p:pic>
        <p:nvPicPr>
          <p:cNvPr id="531" name="Google Shape;531;p31" descr="Image result for tableau"/>
          <p:cNvPicPr preferRelativeResize="0"/>
          <p:nvPr/>
        </p:nvPicPr>
        <p:blipFill rotWithShape="1">
          <a:blip r:embed="rId3">
            <a:alphaModFix/>
          </a:blip>
          <a:srcRect/>
          <a:stretch/>
        </p:blipFill>
        <p:spPr>
          <a:xfrm>
            <a:off x="6940162" y="2546700"/>
            <a:ext cx="4781887" cy="22581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7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538" name="Google Shape;538;p278"/>
          <p:cNvSpPr txBox="1">
            <a:spLocks noGrp="1"/>
          </p:cNvSpPr>
          <p:nvPr>
            <p:ph type="body" idx="4294967295"/>
          </p:nvPr>
        </p:nvSpPr>
        <p:spPr>
          <a:xfrm>
            <a:off x="677862" y="2147888"/>
            <a:ext cx="10836275" cy="3979862"/>
          </a:xfrm>
          <a:prstGeom prst="rect">
            <a:avLst/>
          </a:prstGeom>
          <a:noFill/>
          <a:ln>
            <a:noFill/>
          </a:ln>
        </p:spPr>
        <p:txBody>
          <a:bodyPr spcFirstLastPara="1" wrap="square" lIns="91425" tIns="45700" rIns="91425" bIns="45700" anchor="ctr" anchorCtr="0">
            <a:noAutofit/>
          </a:bodyPr>
          <a:lstStyle/>
          <a:p>
            <a:pPr marL="230982" lvl="0" indent="-230982" algn="l" rtl="0">
              <a:lnSpc>
                <a:spcPct val="90000"/>
              </a:lnSpc>
              <a:spcBef>
                <a:spcPts val="0"/>
              </a:spcBef>
              <a:spcAft>
                <a:spcPts val="0"/>
              </a:spcAft>
              <a:buSzPts val="2400"/>
              <a:buChar char="•"/>
            </a:pPr>
            <a:r>
              <a:rPr lang="en-US" sz="2200"/>
              <a:t>Know your audience and understand how it processes visual information. </a:t>
            </a:r>
            <a:endParaRPr sz="2200"/>
          </a:p>
          <a:p>
            <a:pPr marL="0" lvl="0" indent="0" algn="l" rtl="0">
              <a:lnSpc>
                <a:spcPct val="90000"/>
              </a:lnSpc>
              <a:spcBef>
                <a:spcPts val="480"/>
              </a:spcBef>
              <a:spcAft>
                <a:spcPts val="0"/>
              </a:spcAft>
              <a:buSzPts val="2400"/>
              <a:buNone/>
            </a:pPr>
            <a:endParaRPr sz="2200"/>
          </a:p>
          <a:p>
            <a:pPr marL="230982" lvl="0" indent="-230982" algn="l" rtl="0">
              <a:lnSpc>
                <a:spcPct val="90000"/>
              </a:lnSpc>
              <a:spcBef>
                <a:spcPts val="480"/>
              </a:spcBef>
              <a:spcAft>
                <a:spcPts val="0"/>
              </a:spcAft>
              <a:buSzPts val="2400"/>
              <a:buChar char="•"/>
            </a:pPr>
            <a:r>
              <a:rPr lang="en-US" sz="2200"/>
              <a:t>Consider audience familiarity. For example:</a:t>
            </a:r>
            <a:endParaRPr sz="2200"/>
          </a:p>
          <a:p>
            <a:pPr marL="461963" lvl="1" indent="-233359" algn="l" rtl="0">
              <a:lnSpc>
                <a:spcPct val="90000"/>
              </a:lnSpc>
              <a:spcBef>
                <a:spcPts val="420"/>
              </a:spcBef>
              <a:spcAft>
                <a:spcPts val="0"/>
              </a:spcAft>
              <a:buSzPts val="2100"/>
              <a:buChar char="–"/>
            </a:pPr>
            <a:r>
              <a:rPr lang="en-US" sz="2200" i="1"/>
              <a:t>High-level executives are generally well-versed in visual data, so use a variety of methods to stand out</a:t>
            </a:r>
            <a:endParaRPr sz="2200" i="1"/>
          </a:p>
          <a:p>
            <a:pPr marL="461963" lvl="1" indent="-233359" algn="l" rtl="0">
              <a:lnSpc>
                <a:spcPct val="90000"/>
              </a:lnSpc>
              <a:spcBef>
                <a:spcPts val="420"/>
              </a:spcBef>
              <a:spcAft>
                <a:spcPts val="0"/>
              </a:spcAft>
              <a:buSzPts val="2100"/>
              <a:buChar char="–"/>
            </a:pPr>
            <a:r>
              <a:rPr lang="en-US" sz="2200" i="1"/>
              <a:t>Less-experienced audiences will want it kept simple (e.g., pie charts, bar graphs, and word maps)</a:t>
            </a:r>
            <a:endParaRPr sz="2200" i="1"/>
          </a:p>
          <a:p>
            <a:pPr marL="461963" lvl="1" indent="-100009" algn="l" rtl="0">
              <a:lnSpc>
                <a:spcPct val="90000"/>
              </a:lnSpc>
              <a:spcBef>
                <a:spcPts val="420"/>
              </a:spcBef>
              <a:spcAft>
                <a:spcPts val="0"/>
              </a:spcAft>
              <a:buSzPts val="2100"/>
              <a:buNone/>
            </a:pPr>
            <a:endParaRPr sz="2200"/>
          </a:p>
          <a:p>
            <a:pPr marL="230982" lvl="0" indent="-230982" algn="l" rtl="0">
              <a:lnSpc>
                <a:spcPct val="90000"/>
              </a:lnSpc>
              <a:spcBef>
                <a:spcPts val="480"/>
              </a:spcBef>
              <a:spcAft>
                <a:spcPts val="0"/>
              </a:spcAft>
              <a:buSzPts val="2400"/>
              <a:buChar char="•"/>
            </a:pPr>
            <a:r>
              <a:rPr lang="en-US" sz="2200"/>
              <a:t>Consider how the visualization will be used by the audience:</a:t>
            </a:r>
            <a:endParaRPr sz="2200"/>
          </a:p>
          <a:p>
            <a:pPr marL="461963" lvl="1" indent="-233359" algn="l" rtl="0">
              <a:lnSpc>
                <a:spcPct val="90000"/>
              </a:lnSpc>
              <a:spcBef>
                <a:spcPts val="420"/>
              </a:spcBef>
              <a:spcAft>
                <a:spcPts val="0"/>
              </a:spcAft>
              <a:buSzPts val="2100"/>
              <a:buChar char="–"/>
            </a:pPr>
            <a:r>
              <a:rPr lang="en-US" sz="2200" i="1"/>
              <a:t>Is it for executives to use to make decisions? </a:t>
            </a:r>
            <a:endParaRPr sz="2200" i="1"/>
          </a:p>
          <a:p>
            <a:pPr marL="461963" lvl="1" indent="-233359" algn="l" rtl="0">
              <a:lnSpc>
                <a:spcPct val="90000"/>
              </a:lnSpc>
              <a:spcBef>
                <a:spcPts val="420"/>
              </a:spcBef>
              <a:spcAft>
                <a:spcPts val="0"/>
              </a:spcAft>
              <a:buSzPts val="2100"/>
              <a:buChar char="–"/>
            </a:pPr>
            <a:r>
              <a:rPr lang="en-US" sz="2200" i="1"/>
              <a:t>Is it to inform the public? </a:t>
            </a:r>
            <a:endParaRPr sz="2200" i="1"/>
          </a:p>
        </p:txBody>
      </p:sp>
      <p:sp>
        <p:nvSpPr>
          <p:cNvPr id="539" name="Google Shape;539;p278"/>
          <p:cNvSpPr/>
          <p:nvPr/>
        </p:nvSpPr>
        <p:spPr>
          <a:xfrm>
            <a:off x="4126271" y="454609"/>
            <a:ext cx="3975462" cy="1399568"/>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Century Gothic"/>
                <a:ea typeface="Century Gothic"/>
                <a:cs typeface="Century Gothic"/>
                <a:sym typeface="Century Gothic"/>
              </a:rPr>
              <a:t>Who</a:t>
            </a:r>
            <a:endParaRPr sz="4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79"/>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546" name="Google Shape;546;p279"/>
          <p:cNvSpPr txBox="1">
            <a:spLocks noGrp="1"/>
          </p:cNvSpPr>
          <p:nvPr>
            <p:ph type="title"/>
          </p:nvPr>
        </p:nvSpPr>
        <p:spPr>
          <a:xfrm>
            <a:off x="415600" y="209578"/>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Chat: who is the audience?</a:t>
            </a:r>
            <a:endParaRPr/>
          </a:p>
        </p:txBody>
      </p:sp>
      <p:pic>
        <p:nvPicPr>
          <p:cNvPr id="547" name="Google Shape;547;p279"/>
          <p:cNvPicPr preferRelativeResize="0"/>
          <p:nvPr/>
        </p:nvPicPr>
        <p:blipFill rotWithShape="1">
          <a:blip r:embed="rId3">
            <a:alphaModFix/>
          </a:blip>
          <a:srcRect/>
          <a:stretch/>
        </p:blipFill>
        <p:spPr>
          <a:xfrm>
            <a:off x="147955" y="1444022"/>
            <a:ext cx="6585638" cy="4183817"/>
          </a:xfrm>
          <a:prstGeom prst="rect">
            <a:avLst/>
          </a:prstGeom>
          <a:noFill/>
          <a:ln>
            <a:noFill/>
          </a:ln>
        </p:spPr>
      </p:pic>
      <p:pic>
        <p:nvPicPr>
          <p:cNvPr id="548" name="Google Shape;548;p279"/>
          <p:cNvPicPr preferRelativeResize="0"/>
          <p:nvPr/>
        </p:nvPicPr>
        <p:blipFill rotWithShape="1">
          <a:blip r:embed="rId4">
            <a:alphaModFix/>
          </a:blip>
          <a:srcRect/>
          <a:stretch/>
        </p:blipFill>
        <p:spPr>
          <a:xfrm>
            <a:off x="6502181" y="1147740"/>
            <a:ext cx="5657850" cy="4895850"/>
          </a:xfrm>
          <a:prstGeom prst="rect">
            <a:avLst/>
          </a:prstGeom>
          <a:noFill/>
          <a:ln>
            <a:noFill/>
          </a:ln>
        </p:spPr>
      </p:pic>
      <p:sp>
        <p:nvSpPr>
          <p:cNvPr id="549" name="Google Shape;549;p279"/>
          <p:cNvSpPr txBox="1"/>
          <p:nvPr/>
        </p:nvSpPr>
        <p:spPr>
          <a:xfrm>
            <a:off x="6733593" y="6098723"/>
            <a:ext cx="539496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BFBFBF"/>
                </a:solidFill>
                <a:latin typeface="Century Gothic"/>
                <a:ea typeface="Century Gothic"/>
                <a:cs typeface="Century Gothic"/>
                <a:sym typeface="Century Gothic"/>
              </a:rPr>
              <a:t>http://www.mensfitness.com/nutrition/what-to-eat/mens-fitness-food-pyramid</a:t>
            </a:r>
            <a:endParaRPr sz="1000" b="0" i="0" u="none" strike="noStrike" cap="none">
              <a:solidFill>
                <a:srgbClr val="000000"/>
              </a:solidFill>
              <a:latin typeface="Century Gothic"/>
              <a:ea typeface="Century Gothic"/>
              <a:cs typeface="Century Gothic"/>
              <a:sym typeface="Century Gothic"/>
            </a:endParaRPr>
          </a:p>
        </p:txBody>
      </p:sp>
      <p:sp>
        <p:nvSpPr>
          <p:cNvPr id="550" name="Google Shape;550;p279"/>
          <p:cNvSpPr txBox="1"/>
          <p:nvPr/>
        </p:nvSpPr>
        <p:spPr>
          <a:xfrm>
            <a:off x="147955" y="5627839"/>
            <a:ext cx="565785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BFBFBF"/>
                </a:solidFill>
                <a:latin typeface="Century Gothic"/>
                <a:ea typeface="Century Gothic"/>
                <a:cs typeface="Century Gothic"/>
                <a:sym typeface="Century Gothic"/>
              </a:rPr>
              <a:t>https://www.oreilly.com/library/view/learning-highcharts-4/9781783287451/ch08s04.html</a:t>
            </a:r>
            <a:endParaRPr sz="1000" b="0" i="0" u="none" strike="noStrike" cap="none">
              <a:solidFill>
                <a:srgbClr val="000000"/>
              </a:solidFill>
              <a:latin typeface="Century Gothic"/>
              <a:ea typeface="Century Gothic"/>
              <a:cs typeface="Century Gothic"/>
              <a:sym typeface="Century Gothic"/>
            </a:endParaRPr>
          </a:p>
        </p:txBody>
      </p:sp>
      <p:pic>
        <p:nvPicPr>
          <p:cNvPr id="551" name="Google Shape;551;p279" descr="Icon&#10;&#10;Description automatically generated"/>
          <p:cNvPicPr preferRelativeResize="0"/>
          <p:nvPr/>
        </p:nvPicPr>
        <p:blipFill rotWithShape="1">
          <a:blip r:embed="rId5">
            <a:alphaModFix/>
          </a:blip>
          <a:srcRect/>
          <a:stretch/>
        </p:blipFill>
        <p:spPr>
          <a:xfrm>
            <a:off x="6733593" y="175907"/>
            <a:ext cx="834110" cy="8341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8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558" name="Google Shape;558;p280"/>
          <p:cNvSpPr txBox="1">
            <a:spLocks noGrp="1"/>
          </p:cNvSpPr>
          <p:nvPr>
            <p:ph type="body" idx="4294967295"/>
          </p:nvPr>
        </p:nvSpPr>
        <p:spPr>
          <a:xfrm>
            <a:off x="826133" y="1989998"/>
            <a:ext cx="10836275" cy="4308475"/>
          </a:xfrm>
          <a:prstGeom prst="rect">
            <a:avLst/>
          </a:prstGeom>
          <a:noFill/>
          <a:ln>
            <a:noFill/>
          </a:ln>
        </p:spPr>
        <p:txBody>
          <a:bodyPr spcFirstLastPara="1" wrap="square" lIns="91425" tIns="45700" rIns="91425" bIns="45700" anchor="t" anchorCtr="0">
            <a:normAutofit/>
          </a:bodyPr>
          <a:lstStyle/>
          <a:p>
            <a:pPr marL="230982" lvl="0" indent="-230982" algn="l" rtl="0">
              <a:lnSpc>
                <a:spcPct val="90000"/>
              </a:lnSpc>
              <a:spcBef>
                <a:spcPts val="0"/>
              </a:spcBef>
              <a:spcAft>
                <a:spcPts val="0"/>
              </a:spcAft>
              <a:buSzPts val="2400"/>
              <a:buChar char="•"/>
            </a:pPr>
            <a:r>
              <a:rPr lang="en-US" sz="2200"/>
              <a:t>Determine what you’re trying to visualize and what kind of information you want to communicate.</a:t>
            </a:r>
            <a:endParaRPr sz="2200"/>
          </a:p>
          <a:p>
            <a:pPr marL="230982" lvl="0" indent="-78582" algn="l" rtl="0">
              <a:lnSpc>
                <a:spcPct val="90000"/>
              </a:lnSpc>
              <a:spcBef>
                <a:spcPts val="480"/>
              </a:spcBef>
              <a:spcAft>
                <a:spcPts val="0"/>
              </a:spcAft>
              <a:buSzPts val="2400"/>
              <a:buNone/>
            </a:pPr>
            <a:endParaRPr sz="2200"/>
          </a:p>
          <a:p>
            <a:pPr marL="230982" lvl="0" indent="-230982" algn="l" rtl="0">
              <a:lnSpc>
                <a:spcPct val="90000"/>
              </a:lnSpc>
              <a:spcBef>
                <a:spcPts val="480"/>
              </a:spcBef>
              <a:spcAft>
                <a:spcPts val="0"/>
              </a:spcAft>
              <a:buSzPts val="2400"/>
              <a:buChar char="•"/>
            </a:pPr>
            <a:r>
              <a:rPr lang="en-US" sz="2200"/>
              <a:t>Remember, the audience only knows as much as you tell them:</a:t>
            </a:r>
            <a:endParaRPr sz="2200"/>
          </a:p>
          <a:p>
            <a:pPr marL="461963" lvl="1" indent="-233359" algn="l" rtl="0">
              <a:lnSpc>
                <a:spcPct val="90000"/>
              </a:lnSpc>
              <a:spcBef>
                <a:spcPts val="420"/>
              </a:spcBef>
              <a:spcAft>
                <a:spcPts val="0"/>
              </a:spcAft>
              <a:buSzPts val="2100"/>
              <a:buChar char="–"/>
            </a:pPr>
            <a:r>
              <a:rPr lang="en-US" sz="2200" i="1"/>
              <a:t>Do you want them to explore the data on their own? (exploratory analysis)</a:t>
            </a:r>
            <a:endParaRPr sz="2200" i="1"/>
          </a:p>
          <a:p>
            <a:pPr marL="461963" lvl="1" indent="-233359" algn="l" rtl="0">
              <a:lnSpc>
                <a:spcPct val="90000"/>
              </a:lnSpc>
              <a:spcBef>
                <a:spcPts val="420"/>
              </a:spcBef>
              <a:spcAft>
                <a:spcPts val="0"/>
              </a:spcAft>
              <a:buSzPts val="2100"/>
              <a:buChar char="–"/>
            </a:pPr>
            <a:r>
              <a:rPr lang="en-US" sz="2200" i="1"/>
              <a:t>Do you want to tell a specific story about the data? (explanatory purposes)</a:t>
            </a:r>
            <a:endParaRPr sz="2200" i="1"/>
          </a:p>
          <a:p>
            <a:pPr marL="228600" lvl="1" indent="0" algn="l" rtl="0">
              <a:lnSpc>
                <a:spcPct val="90000"/>
              </a:lnSpc>
              <a:spcBef>
                <a:spcPts val="420"/>
              </a:spcBef>
              <a:spcAft>
                <a:spcPts val="0"/>
              </a:spcAft>
              <a:buSzPts val="2100"/>
              <a:buNone/>
            </a:pPr>
            <a:endParaRPr sz="2200" i="1"/>
          </a:p>
          <a:p>
            <a:pPr marL="230982" lvl="0" indent="-230982" algn="l" rtl="0">
              <a:lnSpc>
                <a:spcPct val="90000"/>
              </a:lnSpc>
              <a:spcBef>
                <a:spcPts val="480"/>
              </a:spcBef>
              <a:spcAft>
                <a:spcPts val="0"/>
              </a:spcAft>
              <a:buSzPts val="2400"/>
              <a:buChar char="•"/>
            </a:pPr>
            <a:r>
              <a:rPr lang="en-US" sz="2200"/>
              <a:t>If the message is explanatory, consider:</a:t>
            </a:r>
            <a:endParaRPr sz="2200"/>
          </a:p>
          <a:p>
            <a:pPr marL="461963" lvl="1" indent="-233359" algn="l" rtl="0">
              <a:lnSpc>
                <a:spcPct val="90000"/>
              </a:lnSpc>
              <a:spcBef>
                <a:spcPts val="420"/>
              </a:spcBef>
              <a:spcAft>
                <a:spcPts val="0"/>
              </a:spcAft>
              <a:buSzPts val="2100"/>
              <a:buChar char="–"/>
            </a:pPr>
            <a:r>
              <a:rPr lang="en-US" sz="2200" i="1"/>
              <a:t>What type of data you have on which to base the analysis?</a:t>
            </a:r>
            <a:endParaRPr sz="2200" i="1"/>
          </a:p>
          <a:p>
            <a:pPr marL="461963" lvl="1" indent="-233359" algn="l" rtl="0">
              <a:lnSpc>
                <a:spcPct val="90000"/>
              </a:lnSpc>
              <a:spcBef>
                <a:spcPts val="420"/>
              </a:spcBef>
              <a:spcAft>
                <a:spcPts val="0"/>
              </a:spcAft>
              <a:buSzPts val="2100"/>
              <a:buChar char="–"/>
            </a:pPr>
            <a:r>
              <a:rPr lang="en-US" sz="2200" i="1"/>
              <a:t>What are the audience’s topmost concerns or requirements? </a:t>
            </a:r>
            <a:endParaRPr sz="2200" i="1"/>
          </a:p>
          <a:p>
            <a:pPr marL="461963" lvl="1" indent="-233359" algn="l" rtl="0">
              <a:lnSpc>
                <a:spcPct val="90000"/>
              </a:lnSpc>
              <a:spcBef>
                <a:spcPts val="420"/>
              </a:spcBef>
              <a:spcAft>
                <a:spcPts val="0"/>
              </a:spcAft>
              <a:buSzPts val="2100"/>
              <a:buChar char="–"/>
            </a:pPr>
            <a:r>
              <a:rPr lang="en-US" sz="2200" i="1"/>
              <a:t>What decisions can </a:t>
            </a:r>
            <a:r>
              <a:rPr lang="en-US" sz="2200" i="1">
                <a:solidFill>
                  <a:schemeClr val="dk1"/>
                </a:solidFill>
              </a:rPr>
              <a:t>be made based on the results you provide?</a:t>
            </a:r>
            <a:endParaRPr sz="2200" i="1"/>
          </a:p>
          <a:p>
            <a:pPr marL="461963" lvl="1" indent="-100009" algn="l" rtl="0">
              <a:lnSpc>
                <a:spcPct val="90000"/>
              </a:lnSpc>
              <a:spcBef>
                <a:spcPts val="420"/>
              </a:spcBef>
              <a:spcAft>
                <a:spcPts val="0"/>
              </a:spcAft>
              <a:buSzPts val="2100"/>
              <a:buNone/>
            </a:pPr>
            <a:endParaRPr sz="2200" i="1">
              <a:solidFill>
                <a:schemeClr val="dk1"/>
              </a:solidFill>
            </a:endParaRPr>
          </a:p>
          <a:p>
            <a:pPr marL="461963" lvl="1" indent="-100009" algn="l" rtl="0">
              <a:lnSpc>
                <a:spcPct val="90000"/>
              </a:lnSpc>
              <a:spcBef>
                <a:spcPts val="420"/>
              </a:spcBef>
              <a:spcAft>
                <a:spcPts val="0"/>
              </a:spcAft>
              <a:buSzPts val="2100"/>
              <a:buNone/>
            </a:pPr>
            <a:endParaRPr sz="2200">
              <a:solidFill>
                <a:schemeClr val="dk1"/>
              </a:solidFill>
            </a:endParaRPr>
          </a:p>
        </p:txBody>
      </p:sp>
      <p:sp>
        <p:nvSpPr>
          <p:cNvPr id="559" name="Google Shape;559;p280"/>
          <p:cNvSpPr/>
          <p:nvPr/>
        </p:nvSpPr>
        <p:spPr>
          <a:xfrm>
            <a:off x="4126271" y="454609"/>
            <a:ext cx="3975462" cy="1399568"/>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Century Gothic"/>
                <a:ea typeface="Century Gothic"/>
                <a:cs typeface="Century Gothic"/>
                <a:sym typeface="Century Gothic"/>
              </a:rPr>
              <a:t>What</a:t>
            </a:r>
            <a:endParaRPr sz="4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81"/>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566" name="Google Shape;566;p281"/>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fontScale="70000" lnSpcReduction="20000"/>
          </a:bodyPr>
          <a:lstStyle/>
          <a:p>
            <a:pPr marL="167640" lvl="0" indent="0" algn="ctr" rtl="0">
              <a:lnSpc>
                <a:spcPct val="115000"/>
              </a:lnSpc>
              <a:spcBef>
                <a:spcPts val="0"/>
              </a:spcBef>
              <a:spcAft>
                <a:spcPts val="0"/>
              </a:spcAft>
              <a:buSzPct val="142856"/>
              <a:buNone/>
            </a:pPr>
            <a:r>
              <a:rPr lang="en-US" sz="2600"/>
              <a:t>Is the message of this data visualization clear? </a:t>
            </a:r>
            <a:endParaRPr/>
          </a:p>
          <a:p>
            <a:pPr marL="167640" lvl="0" indent="0" algn="ctr" rtl="0">
              <a:lnSpc>
                <a:spcPct val="115000"/>
              </a:lnSpc>
              <a:spcBef>
                <a:spcPts val="0"/>
              </a:spcBef>
              <a:spcAft>
                <a:spcPts val="0"/>
              </a:spcAft>
              <a:buSzPct val="142856"/>
              <a:buNone/>
            </a:pPr>
            <a:endParaRPr sz="2600"/>
          </a:p>
          <a:p>
            <a:pPr marL="1082040" lvl="1" indent="-457199" algn="l" rtl="0">
              <a:lnSpc>
                <a:spcPct val="115000"/>
              </a:lnSpc>
              <a:spcBef>
                <a:spcPts val="0"/>
              </a:spcBef>
              <a:spcAft>
                <a:spcPts val="0"/>
              </a:spcAft>
              <a:buSzPct val="176870"/>
              <a:buChar char="○"/>
            </a:pPr>
            <a:r>
              <a:rPr lang="en-US" sz="2100"/>
              <a:t>Yes</a:t>
            </a:r>
            <a:endParaRPr/>
          </a:p>
          <a:p>
            <a:pPr marL="1082040" lvl="1" indent="-457199" algn="l" rtl="0">
              <a:lnSpc>
                <a:spcPct val="115000"/>
              </a:lnSpc>
              <a:spcBef>
                <a:spcPts val="0"/>
              </a:spcBef>
              <a:spcAft>
                <a:spcPts val="0"/>
              </a:spcAft>
              <a:buSzPct val="176870"/>
              <a:buChar char="○"/>
            </a:pPr>
            <a:r>
              <a:rPr lang="en-US" sz="2100"/>
              <a:t>No</a:t>
            </a:r>
            <a:endParaRPr/>
          </a:p>
          <a:p>
            <a:pPr marL="1082040" lvl="1" indent="-457199" algn="l" rtl="0">
              <a:lnSpc>
                <a:spcPct val="115000"/>
              </a:lnSpc>
              <a:spcBef>
                <a:spcPts val="0"/>
              </a:spcBef>
              <a:spcAft>
                <a:spcPts val="0"/>
              </a:spcAft>
              <a:buSzPct val="176870"/>
              <a:buChar char="○"/>
            </a:pPr>
            <a:r>
              <a:rPr lang="en-US" sz="2100"/>
              <a:t>I’m not sure</a:t>
            </a:r>
            <a:endParaRPr/>
          </a:p>
        </p:txBody>
      </p:sp>
      <p:sp>
        <p:nvSpPr>
          <p:cNvPr id="567" name="Google Shape;567;p281"/>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Polling question</a:t>
            </a:r>
            <a:endParaRPr/>
          </a:p>
        </p:txBody>
      </p:sp>
      <p:sp>
        <p:nvSpPr>
          <p:cNvPr id="568" name="Google Shape;568;p281"/>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569" name="Google Shape;569;p281"/>
          <p:cNvPicPr preferRelativeResize="0"/>
          <p:nvPr/>
        </p:nvPicPr>
        <p:blipFill rotWithShape="1">
          <a:blip r:embed="rId3">
            <a:alphaModFix/>
          </a:blip>
          <a:srcRect/>
          <a:stretch/>
        </p:blipFill>
        <p:spPr>
          <a:xfrm>
            <a:off x="1104900" y="1600200"/>
            <a:ext cx="4457700" cy="4457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82"/>
          <p:cNvSpPr txBox="1"/>
          <p:nvPr/>
        </p:nvSpPr>
        <p:spPr>
          <a:xfrm>
            <a:off x="9331106" y="6494595"/>
            <a:ext cx="2844800" cy="365125"/>
          </a:xfrm>
          <a:prstGeom prst="rect">
            <a:avLst/>
          </a:prstGeom>
          <a:noFill/>
          <a:ln>
            <a:noFill/>
          </a:ln>
        </p:spPr>
        <p:txBody>
          <a:bodyPr spcFirstLastPara="1" wrap="square" lIns="45700" tIns="22850" rIns="45700" bIns="22850"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1E1D1A"/>
                </a:solidFill>
                <a:latin typeface="Lato"/>
                <a:ea typeface="Lato"/>
                <a:cs typeface="Lato"/>
                <a:sym typeface="Lato"/>
              </a:rPr>
              <a:t>37</a:t>
            </a:fld>
            <a:endParaRPr sz="1400" b="0" i="0" u="none" strike="noStrike" cap="none">
              <a:solidFill>
                <a:srgbClr val="1E1D1A"/>
              </a:solidFill>
              <a:latin typeface="Lato"/>
              <a:ea typeface="Lato"/>
              <a:cs typeface="Lato"/>
              <a:sym typeface="Lato"/>
            </a:endParaRPr>
          </a:p>
        </p:txBody>
      </p:sp>
      <p:sp>
        <p:nvSpPr>
          <p:cNvPr id="576" name="Google Shape;576;p282"/>
          <p:cNvSpPr/>
          <p:nvPr/>
        </p:nvSpPr>
        <p:spPr>
          <a:xfrm>
            <a:off x="4126271" y="454609"/>
            <a:ext cx="3975462" cy="1399568"/>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Century Gothic"/>
                <a:ea typeface="Century Gothic"/>
                <a:cs typeface="Century Gothic"/>
                <a:sym typeface="Century Gothic"/>
              </a:rPr>
              <a:t>How</a:t>
            </a:r>
            <a:endParaRPr sz="4800" b="0" i="0" u="none" strike="noStrike" cap="none">
              <a:solidFill>
                <a:schemeClr val="lt1"/>
              </a:solidFill>
              <a:latin typeface="Century Gothic"/>
              <a:ea typeface="Century Gothic"/>
              <a:cs typeface="Century Gothic"/>
              <a:sym typeface="Century Gothic"/>
            </a:endParaRPr>
          </a:p>
        </p:txBody>
      </p:sp>
      <p:sp>
        <p:nvSpPr>
          <p:cNvPr id="577" name="Google Shape;577;p282"/>
          <p:cNvSpPr txBox="1">
            <a:spLocks noGrp="1"/>
          </p:cNvSpPr>
          <p:nvPr>
            <p:ph type="body" idx="4294967295"/>
          </p:nvPr>
        </p:nvSpPr>
        <p:spPr>
          <a:xfrm>
            <a:off x="695864" y="2094916"/>
            <a:ext cx="10836275" cy="4308475"/>
          </a:xfrm>
          <a:prstGeom prst="rect">
            <a:avLst/>
          </a:prstGeom>
          <a:noFill/>
          <a:ln>
            <a:noFill/>
          </a:ln>
        </p:spPr>
        <p:txBody>
          <a:bodyPr spcFirstLastPara="1" wrap="square" lIns="91425" tIns="45700" rIns="91425" bIns="45700" anchor="t" anchorCtr="0">
            <a:normAutofit/>
          </a:bodyPr>
          <a:lstStyle/>
          <a:p>
            <a:pPr marL="230982" lvl="0" indent="-230982" algn="l" rtl="0">
              <a:lnSpc>
                <a:spcPct val="115000"/>
              </a:lnSpc>
              <a:spcBef>
                <a:spcPts val="0"/>
              </a:spcBef>
              <a:spcAft>
                <a:spcPts val="0"/>
              </a:spcAft>
              <a:buSzPts val="2400"/>
              <a:buChar char="•"/>
            </a:pPr>
            <a:r>
              <a:rPr lang="en-US" sz="2200"/>
              <a:t>Choose a type of visual that conveys the information in the best and simplest form for your audience. </a:t>
            </a:r>
            <a:endParaRPr sz="2200"/>
          </a:p>
          <a:p>
            <a:pPr marL="228600" lvl="1" indent="0" algn="l" rtl="0">
              <a:lnSpc>
                <a:spcPct val="115000"/>
              </a:lnSpc>
              <a:spcBef>
                <a:spcPts val="420"/>
              </a:spcBef>
              <a:spcAft>
                <a:spcPts val="0"/>
              </a:spcAft>
              <a:buSzPts val="2100"/>
              <a:buNone/>
            </a:pPr>
            <a:endParaRPr sz="2200"/>
          </a:p>
          <a:p>
            <a:pPr marL="230982" lvl="0" indent="-230982" algn="l" rtl="0">
              <a:lnSpc>
                <a:spcPct val="115000"/>
              </a:lnSpc>
              <a:spcBef>
                <a:spcPts val="480"/>
              </a:spcBef>
              <a:spcAft>
                <a:spcPts val="0"/>
              </a:spcAft>
              <a:buSzPts val="2400"/>
              <a:buChar char="•"/>
            </a:pPr>
            <a:r>
              <a:rPr lang="en-US" sz="2200"/>
              <a:t>The type of visual you use depends primarily on two things:</a:t>
            </a:r>
            <a:endParaRPr sz="2200"/>
          </a:p>
          <a:p>
            <a:pPr marL="685800" lvl="1" indent="-457200" algn="l" rtl="0">
              <a:lnSpc>
                <a:spcPct val="115000"/>
              </a:lnSpc>
              <a:spcBef>
                <a:spcPts val="480"/>
              </a:spcBef>
              <a:spcAft>
                <a:spcPts val="0"/>
              </a:spcAft>
              <a:buSzPts val="2400"/>
              <a:buFont typeface="Arial"/>
              <a:buAutoNum type="arabicPeriod"/>
            </a:pPr>
            <a:r>
              <a:rPr lang="en-US" sz="2200" i="1"/>
              <a:t>the data you want to communicate</a:t>
            </a:r>
            <a:endParaRPr sz="2200" i="1"/>
          </a:p>
          <a:p>
            <a:pPr marL="685800" lvl="1" indent="-457200" algn="l" rtl="0">
              <a:lnSpc>
                <a:spcPct val="115000"/>
              </a:lnSpc>
              <a:spcBef>
                <a:spcPts val="480"/>
              </a:spcBef>
              <a:spcAft>
                <a:spcPts val="0"/>
              </a:spcAft>
              <a:buSzPts val="2400"/>
              <a:buFont typeface="Arial"/>
              <a:buAutoNum type="arabicPeriod"/>
            </a:pPr>
            <a:r>
              <a:rPr lang="en-US" sz="2200" i="1"/>
              <a:t>what you want to convey about that data</a:t>
            </a:r>
            <a:endParaRPr sz="2200" i="1"/>
          </a:p>
          <a:p>
            <a:pPr marL="461963" lvl="1" indent="-100009" algn="l" rtl="0">
              <a:lnSpc>
                <a:spcPct val="115000"/>
              </a:lnSpc>
              <a:spcBef>
                <a:spcPts val="420"/>
              </a:spcBef>
              <a:spcAft>
                <a:spcPts val="0"/>
              </a:spcAft>
              <a:buSzPts val="2100"/>
              <a:buNone/>
            </a:pPr>
            <a:endParaRPr sz="2200"/>
          </a:p>
          <a:p>
            <a:pPr marL="230982" lvl="0" indent="-230982" algn="l" rtl="0">
              <a:lnSpc>
                <a:spcPct val="115000"/>
              </a:lnSpc>
              <a:spcBef>
                <a:spcPts val="480"/>
              </a:spcBef>
              <a:spcAft>
                <a:spcPts val="0"/>
              </a:spcAft>
              <a:buSzPts val="2400"/>
              <a:buChar char="•"/>
            </a:pPr>
            <a:r>
              <a:rPr lang="en-US" sz="2200"/>
              <a:t>Then, choose the visual that will be easiest for your audience to read.</a:t>
            </a:r>
            <a:endParaRPr sz="2200"/>
          </a:p>
          <a:p>
            <a:pPr marL="461963" lvl="1" indent="-233359" algn="l" rtl="0">
              <a:lnSpc>
                <a:spcPct val="115000"/>
              </a:lnSpc>
              <a:spcBef>
                <a:spcPts val="480"/>
              </a:spcBef>
              <a:spcAft>
                <a:spcPts val="0"/>
              </a:spcAft>
              <a:buSzPts val="2400"/>
              <a:buChar char="–"/>
            </a:pPr>
            <a:r>
              <a:rPr lang="en-US" sz="2200"/>
              <a:t>Aim for them to “get it” in 30 seconds or less.</a:t>
            </a:r>
            <a:endParaRPr sz="2200"/>
          </a:p>
          <a:p>
            <a:pPr marL="461963" lvl="1" indent="-100009" algn="l" rtl="0">
              <a:lnSpc>
                <a:spcPct val="115000"/>
              </a:lnSpc>
              <a:spcBef>
                <a:spcPts val="420"/>
              </a:spcBef>
              <a:spcAft>
                <a:spcPts val="0"/>
              </a:spcAft>
              <a:buSzPts val="2100"/>
              <a:buNone/>
            </a:pPr>
            <a:endParaRPr sz="2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28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584" name="Google Shape;584;p283"/>
          <p:cNvSpPr txBox="1">
            <a:spLocks noGrp="1"/>
          </p:cNvSpPr>
          <p:nvPr>
            <p:ph type="body" idx="1"/>
          </p:nvPr>
        </p:nvSpPr>
        <p:spPr>
          <a:xfrm>
            <a:off x="7236215" y="1081237"/>
            <a:ext cx="4791993" cy="1341738"/>
          </a:xfrm>
          <a:prstGeom prst="rect">
            <a:avLst/>
          </a:prstGeom>
          <a:noFill/>
          <a:ln>
            <a:noFill/>
          </a:ln>
        </p:spPr>
        <p:txBody>
          <a:bodyPr spcFirstLastPara="1" wrap="square" lIns="91425" tIns="91425" rIns="91425" bIns="91425" anchor="t" anchorCtr="0">
            <a:normAutofit fontScale="92500" lnSpcReduction="10000"/>
          </a:bodyPr>
          <a:lstStyle/>
          <a:p>
            <a:pPr marL="167640" lvl="0" indent="0" algn="ctr" rtl="0">
              <a:lnSpc>
                <a:spcPct val="115000"/>
              </a:lnSpc>
              <a:spcBef>
                <a:spcPts val="0"/>
              </a:spcBef>
              <a:spcAft>
                <a:spcPts val="0"/>
              </a:spcAft>
              <a:buSzPct val="100000"/>
              <a:buNone/>
            </a:pPr>
            <a:r>
              <a:rPr lang="en-US" sz="2600"/>
              <a:t>Did the algorithm determine this speech to be largely </a:t>
            </a:r>
            <a:r>
              <a:rPr lang="en-US" sz="2600">
                <a:solidFill>
                  <a:schemeClr val="accent1"/>
                </a:solidFill>
              </a:rPr>
              <a:t>positive</a:t>
            </a:r>
            <a:r>
              <a:rPr lang="en-US" sz="2600"/>
              <a:t> or largely </a:t>
            </a:r>
            <a:r>
              <a:rPr lang="en-US" sz="2600">
                <a:solidFill>
                  <a:schemeClr val="accent1"/>
                </a:solidFill>
              </a:rPr>
              <a:t>negative</a:t>
            </a:r>
            <a:r>
              <a:rPr lang="en-US" sz="2600"/>
              <a:t>?</a:t>
            </a:r>
            <a:endParaRPr/>
          </a:p>
        </p:txBody>
      </p:sp>
      <p:sp>
        <p:nvSpPr>
          <p:cNvPr id="585" name="Google Shape;585;p283"/>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Polling question</a:t>
            </a:r>
            <a:endParaRPr/>
          </a:p>
        </p:txBody>
      </p:sp>
      <p:sp>
        <p:nvSpPr>
          <p:cNvPr id="586" name="Google Shape;586;p283"/>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587" name="Google Shape;587;p283" descr="Timeline, bar chart&#10;&#10;Description automatically generated"/>
          <p:cNvPicPr preferRelativeResize="0"/>
          <p:nvPr/>
        </p:nvPicPr>
        <p:blipFill rotWithShape="1">
          <a:blip r:embed="rId3">
            <a:alphaModFix/>
          </a:blip>
          <a:srcRect b="779"/>
          <a:stretch/>
        </p:blipFill>
        <p:spPr>
          <a:xfrm>
            <a:off x="290189" y="1677925"/>
            <a:ext cx="7164496" cy="3817101"/>
          </a:xfrm>
          <a:prstGeom prst="rect">
            <a:avLst/>
          </a:prstGeom>
          <a:noFill/>
          <a:ln>
            <a:noFill/>
          </a:ln>
        </p:spPr>
      </p:pic>
      <p:sp>
        <p:nvSpPr>
          <p:cNvPr id="588" name="Google Shape;588;p283"/>
          <p:cNvSpPr txBox="1"/>
          <p:nvPr/>
        </p:nvSpPr>
        <p:spPr>
          <a:xfrm>
            <a:off x="415599" y="5562648"/>
            <a:ext cx="685310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Source: https://towardsdatascience.com/sentiment-analysis-of-political-speeches-using-hugging-faces-pipeline-feature-3109c121d351</a:t>
            </a:r>
            <a:endParaRPr sz="1400" b="0" i="0" u="none" strike="noStrike" cap="none">
              <a:solidFill>
                <a:srgbClr val="BFBFBF"/>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8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595" name="Google Shape;595;p28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Chat question</a:t>
            </a:r>
            <a:endParaRPr/>
          </a:p>
        </p:txBody>
      </p:sp>
      <p:sp>
        <p:nvSpPr>
          <p:cNvPr id="596" name="Google Shape;596;p284"/>
          <p:cNvSpPr txBox="1">
            <a:spLocks noGrp="1"/>
          </p:cNvSpPr>
          <p:nvPr>
            <p:ph type="body" idx="2"/>
          </p:nvPr>
        </p:nvSpPr>
        <p:spPr>
          <a:xfrm>
            <a:off x="3429793" y="2127208"/>
            <a:ext cx="5332412" cy="1670973"/>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2800"/>
              <a:buNone/>
            </a:pPr>
            <a:r>
              <a:rPr lang="en-US" sz="2800"/>
              <a:t>Which factors seem most important to you in choosing a data visualization tool?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6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8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603" name="Google Shape;603;p285"/>
          <p:cNvSpPr txBox="1">
            <a:spLocks noGrp="1"/>
          </p:cNvSpPr>
          <p:nvPr>
            <p:ph type="body" idx="1"/>
          </p:nvPr>
        </p:nvSpPr>
        <p:spPr>
          <a:xfrm>
            <a:off x="6443200" y="1536634"/>
            <a:ext cx="5333200" cy="1741291"/>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2400"/>
              <a:buNone/>
            </a:pPr>
            <a:endParaRPr sz="2400" i="1">
              <a:solidFill>
                <a:schemeClr val="dk2"/>
              </a:solidFill>
            </a:endParaRPr>
          </a:p>
        </p:txBody>
      </p:sp>
      <p:sp>
        <p:nvSpPr>
          <p:cNvPr id="604" name="Google Shape;604;p28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Polling question</a:t>
            </a:r>
            <a:endParaRPr/>
          </a:p>
        </p:txBody>
      </p:sp>
      <p:sp>
        <p:nvSpPr>
          <p:cNvPr id="605" name="Google Shape;605;p285"/>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400"/>
              <a:buNone/>
            </a:pPr>
            <a:r>
              <a:rPr lang="en-US" sz="2000">
                <a:solidFill>
                  <a:schemeClr val="dk2"/>
                </a:solidFill>
              </a:rPr>
              <a:t>Which data visualization tools do you use most frequently?</a:t>
            </a:r>
            <a:endParaRPr sz="2400"/>
          </a:p>
          <a:p>
            <a:pPr marL="457200" lvl="0" indent="-203200" algn="l" rtl="0">
              <a:lnSpc>
                <a:spcPct val="115000"/>
              </a:lnSpc>
              <a:spcBef>
                <a:spcPts val="0"/>
              </a:spcBef>
              <a:spcAft>
                <a:spcPts val="0"/>
              </a:spcAft>
              <a:buSzPts val="2200"/>
              <a:buNone/>
            </a:pPr>
            <a:endParaRPr sz="2200"/>
          </a:p>
          <a:p>
            <a:pPr marL="914400" lvl="1" indent="-317500" algn="l" rtl="0">
              <a:lnSpc>
                <a:spcPct val="115000"/>
              </a:lnSpc>
              <a:spcBef>
                <a:spcPts val="0"/>
              </a:spcBef>
              <a:spcAft>
                <a:spcPts val="0"/>
              </a:spcAft>
              <a:buSzPts val="2200"/>
              <a:buChar char="○"/>
            </a:pPr>
            <a:r>
              <a:rPr lang="en-US" sz="2200"/>
              <a:t>Microsoft Excel</a:t>
            </a:r>
            <a:endParaRPr/>
          </a:p>
          <a:p>
            <a:pPr marL="914400" lvl="1" indent="-317500" algn="l" rtl="0">
              <a:lnSpc>
                <a:spcPct val="115000"/>
              </a:lnSpc>
              <a:spcBef>
                <a:spcPts val="0"/>
              </a:spcBef>
              <a:spcAft>
                <a:spcPts val="0"/>
              </a:spcAft>
              <a:buSzPts val="2200"/>
              <a:buChar char="○"/>
            </a:pPr>
            <a:r>
              <a:rPr lang="en-US" sz="2200"/>
              <a:t>Google Charts</a:t>
            </a:r>
            <a:endParaRPr/>
          </a:p>
          <a:p>
            <a:pPr marL="914400" lvl="1" indent="-317500" algn="l" rtl="0">
              <a:lnSpc>
                <a:spcPct val="115000"/>
              </a:lnSpc>
              <a:spcBef>
                <a:spcPts val="0"/>
              </a:spcBef>
              <a:spcAft>
                <a:spcPts val="0"/>
              </a:spcAft>
              <a:buSzPts val="2200"/>
              <a:buChar char="○"/>
            </a:pPr>
            <a:r>
              <a:rPr lang="en-US" sz="2200"/>
              <a:t>Tableau</a:t>
            </a:r>
            <a:endParaRPr/>
          </a:p>
          <a:p>
            <a:pPr marL="914400" lvl="1" indent="-317500" algn="l" rtl="0">
              <a:lnSpc>
                <a:spcPct val="115000"/>
              </a:lnSpc>
              <a:spcBef>
                <a:spcPts val="0"/>
              </a:spcBef>
              <a:spcAft>
                <a:spcPts val="0"/>
              </a:spcAft>
              <a:buSzPts val="2200"/>
              <a:buChar char="○"/>
            </a:pPr>
            <a:r>
              <a:rPr lang="en-US" sz="2200"/>
              <a:t>R and R Studio</a:t>
            </a:r>
            <a:endParaRPr/>
          </a:p>
          <a:p>
            <a:pPr marL="914400" lvl="1" indent="-317500" algn="l" rtl="0">
              <a:lnSpc>
                <a:spcPct val="115000"/>
              </a:lnSpc>
              <a:spcBef>
                <a:spcPts val="0"/>
              </a:spcBef>
              <a:spcAft>
                <a:spcPts val="0"/>
              </a:spcAft>
              <a:buSzPts val="2200"/>
              <a:buChar char="○"/>
            </a:pPr>
            <a:r>
              <a:rPr lang="en-US" sz="2200"/>
              <a:t>Python</a:t>
            </a:r>
            <a:endParaRPr/>
          </a:p>
          <a:p>
            <a:pPr marL="914400" lvl="1" indent="-317500" algn="l" rtl="0">
              <a:lnSpc>
                <a:spcPct val="115000"/>
              </a:lnSpc>
              <a:spcBef>
                <a:spcPts val="0"/>
              </a:spcBef>
              <a:spcAft>
                <a:spcPts val="0"/>
              </a:spcAft>
              <a:buSzPts val="2200"/>
              <a:buChar char="○"/>
            </a:pPr>
            <a:r>
              <a:rPr lang="en-US" sz="2200"/>
              <a:t>Power BI</a:t>
            </a:r>
            <a:endParaRPr/>
          </a:p>
          <a:p>
            <a:pPr marL="457200" lvl="0" indent="-203200" algn="l" rtl="0">
              <a:lnSpc>
                <a:spcPct val="115000"/>
              </a:lnSpc>
              <a:spcBef>
                <a:spcPts val="0"/>
              </a:spcBef>
              <a:spcAft>
                <a:spcPts val="0"/>
              </a:spcAft>
              <a:buSzPts val="2200"/>
              <a:buNone/>
            </a:pPr>
            <a:endParaRPr sz="2200"/>
          </a:p>
          <a:p>
            <a:pPr marL="596900" lvl="1" indent="0" algn="l" rtl="0">
              <a:lnSpc>
                <a:spcPct val="115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612" name="Google Shape;612;p4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Microsoft Excel </a:t>
            </a:r>
            <a:r>
              <a:rPr lang="en-US" sz="2400"/>
              <a:t>allows you to create basic chart types such as pie, line, bar, scatter, and more.</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Charts created in Excel can easily be ported to PowerPoint and Word.</a:t>
            </a:r>
            <a:endParaRPr sz="2400"/>
          </a:p>
          <a:p>
            <a:pPr marL="0" lvl="0" indent="0" algn="l" rtl="0">
              <a:lnSpc>
                <a:spcPct val="115000"/>
              </a:lnSpc>
              <a:spcBef>
                <a:spcPts val="480"/>
              </a:spcBef>
              <a:spcAft>
                <a:spcPts val="0"/>
              </a:spcAft>
              <a:buSzPts val="2400"/>
              <a:buNone/>
            </a:pPr>
            <a:endParaRPr sz="2400"/>
          </a:p>
        </p:txBody>
      </p:sp>
      <p:sp>
        <p:nvSpPr>
          <p:cNvPr id="613" name="Google Shape;613;p4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Microsoft Excel</a:t>
            </a:r>
            <a:endParaRPr/>
          </a:p>
        </p:txBody>
      </p:sp>
      <p:pic>
        <p:nvPicPr>
          <p:cNvPr id="614" name="Google Shape;614;p40" descr="Image result for microsoft excel data visualization"/>
          <p:cNvPicPr preferRelativeResize="0"/>
          <p:nvPr/>
        </p:nvPicPr>
        <p:blipFill rotWithShape="1">
          <a:blip r:embed="rId3">
            <a:alphaModFix/>
          </a:blip>
          <a:srcRect r="26874"/>
          <a:stretch/>
        </p:blipFill>
        <p:spPr>
          <a:xfrm>
            <a:off x="6513423" y="1297890"/>
            <a:ext cx="5148985" cy="44007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621" name="Google Shape;621;p4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405"/>
              <a:buChar char="●"/>
            </a:pPr>
            <a:r>
              <a:rPr lang="en-US" sz="2400">
                <a:solidFill>
                  <a:schemeClr val="accent1"/>
                </a:solidFill>
              </a:rPr>
              <a:t>Google Charts </a:t>
            </a:r>
            <a:r>
              <a:rPr lang="en-US" sz="2400"/>
              <a:t>is free and open source.</a:t>
            </a:r>
            <a:endParaRPr sz="2400"/>
          </a:p>
          <a:p>
            <a:pPr marL="495618" lvl="0" indent="-190182" algn="l" rtl="0">
              <a:lnSpc>
                <a:spcPct val="80000"/>
              </a:lnSpc>
              <a:spcBef>
                <a:spcPts val="481"/>
              </a:spcBef>
              <a:spcAft>
                <a:spcPts val="0"/>
              </a:spcAft>
              <a:buSzPts val="2405"/>
              <a:buNone/>
            </a:pPr>
            <a:endParaRPr sz="2400"/>
          </a:p>
          <a:p>
            <a:pPr marL="342900" lvl="0" indent="-342900" algn="l" rtl="0">
              <a:lnSpc>
                <a:spcPct val="80000"/>
              </a:lnSpc>
              <a:spcBef>
                <a:spcPts val="481"/>
              </a:spcBef>
              <a:spcAft>
                <a:spcPts val="0"/>
              </a:spcAft>
              <a:buSzPts val="2405"/>
              <a:buChar char="●"/>
            </a:pPr>
            <a:r>
              <a:rPr lang="en-US" sz="2400"/>
              <a:t>Its chart gallery has many ready-to-use chart types, which can be customized and organized in dashboards.</a:t>
            </a:r>
            <a:endParaRPr sz="2400"/>
          </a:p>
          <a:p>
            <a:pPr marL="342900" lvl="0" indent="-190182" algn="l" rtl="0">
              <a:lnSpc>
                <a:spcPct val="80000"/>
              </a:lnSpc>
              <a:spcBef>
                <a:spcPts val="481"/>
              </a:spcBef>
              <a:spcAft>
                <a:spcPts val="0"/>
              </a:spcAft>
              <a:buSzPts val="2405"/>
              <a:buNone/>
            </a:pPr>
            <a:endParaRPr sz="2400"/>
          </a:p>
          <a:p>
            <a:pPr marL="342900" lvl="0" indent="-342900" algn="l" rtl="0">
              <a:lnSpc>
                <a:spcPct val="80000"/>
              </a:lnSpc>
              <a:spcBef>
                <a:spcPts val="481"/>
              </a:spcBef>
              <a:spcAft>
                <a:spcPts val="0"/>
              </a:spcAft>
              <a:buSzPts val="2405"/>
              <a:buChar char="●"/>
            </a:pPr>
            <a:r>
              <a:rPr lang="en-US" sz="2400"/>
              <a:t>It allows you to create interactive, animated, and geospatial graphics. </a:t>
            </a:r>
            <a:endParaRPr sz="2400"/>
          </a:p>
          <a:p>
            <a:pPr marL="495618" lvl="0" indent="-190182" algn="l" rtl="0">
              <a:lnSpc>
                <a:spcPct val="80000"/>
              </a:lnSpc>
              <a:spcBef>
                <a:spcPts val="481"/>
              </a:spcBef>
              <a:spcAft>
                <a:spcPts val="0"/>
              </a:spcAft>
              <a:buSzPts val="2405"/>
              <a:buNone/>
            </a:pPr>
            <a:endParaRPr sz="2400"/>
          </a:p>
          <a:p>
            <a:pPr marL="342900" lvl="0" indent="-342900" algn="l" rtl="0">
              <a:lnSpc>
                <a:spcPct val="80000"/>
              </a:lnSpc>
              <a:spcBef>
                <a:spcPts val="481"/>
              </a:spcBef>
              <a:spcAft>
                <a:spcPts val="0"/>
              </a:spcAft>
              <a:buSzPts val="2405"/>
              <a:buChar char="●"/>
            </a:pPr>
            <a:r>
              <a:rPr lang="en-US" sz="2400"/>
              <a:t>Charts are easy to export for web use.</a:t>
            </a:r>
            <a:endParaRPr sz="2400"/>
          </a:p>
        </p:txBody>
      </p:sp>
      <p:sp>
        <p:nvSpPr>
          <p:cNvPr id="622" name="Google Shape;622;p4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Google Charts</a:t>
            </a:r>
            <a:endParaRPr/>
          </a:p>
        </p:txBody>
      </p:sp>
      <p:pic>
        <p:nvPicPr>
          <p:cNvPr id="623" name="Google Shape;623;p41"/>
          <p:cNvPicPr preferRelativeResize="0"/>
          <p:nvPr/>
        </p:nvPicPr>
        <p:blipFill rotWithShape="1">
          <a:blip r:embed="rId3">
            <a:alphaModFix/>
          </a:blip>
          <a:srcRect l="1650" t="3092" b="3436"/>
          <a:stretch/>
        </p:blipFill>
        <p:spPr>
          <a:xfrm>
            <a:off x="5748800" y="2249552"/>
            <a:ext cx="5961823" cy="30718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630" name="Google Shape;630;p42"/>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Tableau</a:t>
            </a:r>
            <a:r>
              <a:rPr lang="en-US" sz="2400">
                <a:solidFill>
                  <a:srgbClr val="FF6600"/>
                </a:solidFill>
              </a:rPr>
              <a:t> </a:t>
            </a:r>
            <a:r>
              <a:rPr lang="en-US" sz="2400"/>
              <a:t>is a tool for creating powerful and insightful visuals.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No programming is required; you can drag and drop.</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allows you to share and collaborate in the cloud for use department- or organization-wide.</a:t>
            </a:r>
            <a:endParaRPr sz="2400"/>
          </a:p>
          <a:p>
            <a:pPr marL="342900" lvl="0" indent="-190500" algn="l" rtl="0">
              <a:lnSpc>
                <a:spcPct val="115000"/>
              </a:lnSpc>
              <a:spcBef>
                <a:spcPts val="480"/>
              </a:spcBef>
              <a:spcAft>
                <a:spcPts val="0"/>
              </a:spcAft>
              <a:buSzPts val="2400"/>
              <a:buNone/>
            </a:pPr>
            <a:endParaRPr sz="2400"/>
          </a:p>
        </p:txBody>
      </p:sp>
      <p:sp>
        <p:nvSpPr>
          <p:cNvPr id="631" name="Google Shape;631;p4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Tableau</a:t>
            </a:r>
            <a:endParaRPr/>
          </a:p>
        </p:txBody>
      </p:sp>
      <p:pic>
        <p:nvPicPr>
          <p:cNvPr id="632" name="Google Shape;632;p42" descr="Image result for tableau"/>
          <p:cNvPicPr preferRelativeResize="0"/>
          <p:nvPr/>
        </p:nvPicPr>
        <p:blipFill rotWithShape="1">
          <a:blip r:embed="rId3">
            <a:alphaModFix/>
          </a:blip>
          <a:srcRect/>
          <a:stretch/>
        </p:blipFill>
        <p:spPr>
          <a:xfrm>
            <a:off x="6393943" y="2136258"/>
            <a:ext cx="5475140" cy="258548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639" name="Google Shape;639;p43"/>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RStudio</a:t>
            </a:r>
            <a:r>
              <a:rPr lang="en-US" sz="2400"/>
              <a:t> is a programming tool that is mainly used for statistical analysis.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offers functions and libraries to build visualizations and present data.</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is open source and free.</a:t>
            </a:r>
            <a:endParaRPr sz="2400"/>
          </a:p>
        </p:txBody>
      </p:sp>
      <p:sp>
        <p:nvSpPr>
          <p:cNvPr id="640" name="Google Shape;640;p4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 and RStudio</a:t>
            </a:r>
            <a:endParaRPr/>
          </a:p>
        </p:txBody>
      </p:sp>
      <p:pic>
        <p:nvPicPr>
          <p:cNvPr id="641" name="Google Shape;641;p43"/>
          <p:cNvPicPr preferRelativeResize="0"/>
          <p:nvPr/>
        </p:nvPicPr>
        <p:blipFill rotWithShape="1">
          <a:blip r:embed="rId3">
            <a:alphaModFix/>
          </a:blip>
          <a:srcRect/>
          <a:stretch/>
        </p:blipFill>
        <p:spPr>
          <a:xfrm>
            <a:off x="6330743" y="1536634"/>
            <a:ext cx="5666469" cy="39393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648" name="Google Shape;648;p4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Python</a:t>
            </a:r>
            <a:r>
              <a:rPr lang="en-US" sz="2400"/>
              <a:t> is a programming tool.</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You'll find libraries for practically every data visualization need.</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is free and open source. </a:t>
            </a:r>
            <a:endParaRPr sz="2400"/>
          </a:p>
        </p:txBody>
      </p:sp>
      <p:sp>
        <p:nvSpPr>
          <p:cNvPr id="649" name="Google Shape;649;p4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Python</a:t>
            </a:r>
            <a:endParaRPr/>
          </a:p>
        </p:txBody>
      </p:sp>
      <p:pic>
        <p:nvPicPr>
          <p:cNvPr id="650" name="Google Shape;650;p44" descr="Python data visualization - matplotlib"/>
          <p:cNvPicPr preferRelativeResize="0"/>
          <p:nvPr/>
        </p:nvPicPr>
        <p:blipFill rotWithShape="1">
          <a:blip r:embed="rId3">
            <a:alphaModFix/>
          </a:blip>
          <a:srcRect r="49758"/>
          <a:stretch/>
        </p:blipFill>
        <p:spPr>
          <a:xfrm>
            <a:off x="7771256" y="715206"/>
            <a:ext cx="2726824" cy="2713794"/>
          </a:xfrm>
          <a:prstGeom prst="rect">
            <a:avLst/>
          </a:prstGeom>
          <a:noFill/>
          <a:ln>
            <a:noFill/>
          </a:ln>
        </p:spPr>
      </p:pic>
      <p:pic>
        <p:nvPicPr>
          <p:cNvPr id="651" name="Google Shape;651;p44" descr="Python data visualization - matplotlib"/>
          <p:cNvPicPr preferRelativeResize="0"/>
          <p:nvPr/>
        </p:nvPicPr>
        <p:blipFill rotWithShape="1">
          <a:blip r:embed="rId3">
            <a:alphaModFix/>
          </a:blip>
          <a:srcRect l="49759"/>
          <a:stretch/>
        </p:blipFill>
        <p:spPr>
          <a:xfrm>
            <a:off x="7771255" y="3609876"/>
            <a:ext cx="2726825" cy="27137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658" name="Google Shape;658;p45"/>
          <p:cNvSpPr txBox="1">
            <a:spLocks noGrp="1"/>
          </p:cNvSpPr>
          <p:nvPr>
            <p:ph type="body" idx="1"/>
          </p:nvPr>
        </p:nvSpPr>
        <p:spPr>
          <a:xfrm>
            <a:off x="415600" y="1536634"/>
            <a:ext cx="4311383"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Power BI </a:t>
            </a:r>
            <a:r>
              <a:rPr lang="en-US" sz="2400"/>
              <a:t>can create interactive visualizations and has business intelligence capabilities.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has a simple interface.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Many use it to create dashboards.</a:t>
            </a:r>
            <a:endParaRPr sz="2400"/>
          </a:p>
        </p:txBody>
      </p:sp>
      <p:sp>
        <p:nvSpPr>
          <p:cNvPr id="659" name="Google Shape;659;p4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Power BI</a:t>
            </a:r>
            <a:endParaRPr/>
          </a:p>
        </p:txBody>
      </p:sp>
      <p:pic>
        <p:nvPicPr>
          <p:cNvPr id="660" name="Google Shape;660;p45" descr="https://powerbi.microsoft.com/pictures/pages/index/what-is-power-bi/What_630x472.png"/>
          <p:cNvPicPr preferRelativeResize="0"/>
          <p:nvPr/>
        </p:nvPicPr>
        <p:blipFill rotWithShape="1">
          <a:blip r:embed="rId3">
            <a:alphaModFix/>
          </a:blip>
          <a:srcRect/>
          <a:stretch/>
        </p:blipFill>
        <p:spPr>
          <a:xfrm>
            <a:off x="4911804" y="1412776"/>
            <a:ext cx="6620800" cy="414579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667" name="Google Shape;667;p46"/>
          <p:cNvSpPr txBox="1">
            <a:spLocks noGrp="1"/>
          </p:cNvSpPr>
          <p:nvPr>
            <p:ph type="body" idx="1"/>
          </p:nvPr>
        </p:nvSpPr>
        <p:spPr>
          <a:xfrm>
            <a:off x="415599" y="1297890"/>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200"/>
              <a:t>An </a:t>
            </a:r>
            <a:r>
              <a:rPr lang="en-US" sz="2200">
                <a:solidFill>
                  <a:schemeClr val="accent1"/>
                </a:solidFill>
              </a:rPr>
              <a:t>infographic</a:t>
            </a:r>
            <a:r>
              <a:rPr lang="en-US" sz="2200"/>
              <a:t> is a collection of imagery, charts, and text that gives an easy-to-understand overview of a topic.</a:t>
            </a:r>
            <a:endParaRPr sz="2200"/>
          </a:p>
          <a:p>
            <a:pPr marL="495300" lvl="0" indent="-190500" algn="l" rtl="0">
              <a:lnSpc>
                <a:spcPct val="115000"/>
              </a:lnSpc>
              <a:spcBef>
                <a:spcPts val="480"/>
              </a:spcBef>
              <a:spcAft>
                <a:spcPts val="0"/>
              </a:spcAft>
              <a:buSzPts val="2400"/>
              <a:buNone/>
            </a:pPr>
            <a:endParaRPr sz="2200" b="1"/>
          </a:p>
          <a:p>
            <a:pPr marL="342900" lvl="0" indent="-342900" algn="l" rtl="0">
              <a:lnSpc>
                <a:spcPct val="115000"/>
              </a:lnSpc>
              <a:spcBef>
                <a:spcPts val="480"/>
              </a:spcBef>
              <a:spcAft>
                <a:spcPts val="0"/>
              </a:spcAft>
              <a:buSzPts val="2400"/>
              <a:buChar char="●"/>
            </a:pPr>
            <a:r>
              <a:rPr lang="en-US" sz="2200"/>
              <a:t>Commonly used tools include Piktochart, Adobe Spark, and Canva. </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You can also use general authoring tools like Visio and PowerPoint.</a:t>
            </a:r>
            <a:endParaRPr sz="2200"/>
          </a:p>
        </p:txBody>
      </p:sp>
      <p:sp>
        <p:nvSpPr>
          <p:cNvPr id="668" name="Google Shape;668;p4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Infographic tools</a:t>
            </a:r>
            <a:endParaRPr/>
          </a:p>
        </p:txBody>
      </p:sp>
      <p:pic>
        <p:nvPicPr>
          <p:cNvPr id="669" name="Google Shape;669;p46" descr="Download free Great infographic template with traveler and checklist vector  | Freepik"/>
          <p:cNvPicPr preferRelativeResize="0"/>
          <p:nvPr/>
        </p:nvPicPr>
        <p:blipFill rotWithShape="1">
          <a:blip r:embed="rId3">
            <a:alphaModFix/>
          </a:blip>
          <a:srcRect/>
          <a:stretch/>
        </p:blipFill>
        <p:spPr>
          <a:xfrm>
            <a:off x="6788442" y="1297890"/>
            <a:ext cx="4759036" cy="4759036"/>
          </a:xfrm>
          <a:prstGeom prst="rect">
            <a:avLst/>
          </a:prstGeom>
          <a:noFill/>
          <a:ln>
            <a:noFill/>
          </a:ln>
        </p:spPr>
      </p:pic>
      <p:sp>
        <p:nvSpPr>
          <p:cNvPr id="670" name="Google Shape;670;p46"/>
          <p:cNvSpPr txBox="1"/>
          <p:nvPr/>
        </p:nvSpPr>
        <p:spPr>
          <a:xfrm rot="5400000">
            <a:off x="9396880" y="3470392"/>
            <a:ext cx="475903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8D8D8"/>
                </a:solidFill>
                <a:latin typeface="Century Gothic"/>
                <a:ea typeface="Century Gothic"/>
                <a:cs typeface="Century Gothic"/>
                <a:sym typeface="Century Gothic"/>
              </a:rPr>
              <a:t>https://www.freepik.com/free-vector/great-infographic-template-with-traveler-checklist_1040519.htm</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8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677" name="Google Shape;677;p286"/>
          <p:cNvSpPr txBox="1">
            <a:spLocks noGrp="1"/>
          </p:cNvSpPr>
          <p:nvPr>
            <p:ph type="body" idx="1"/>
          </p:nvPr>
        </p:nvSpPr>
        <p:spPr>
          <a:xfrm>
            <a:off x="415599" y="1380060"/>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400"/>
              <a:t>Many great ideas begin with </a:t>
            </a:r>
            <a:r>
              <a:rPr lang="en-US" sz="2400">
                <a:solidFill>
                  <a:schemeClr val="accent1"/>
                </a:solidFill>
              </a:rPr>
              <a:t>pencil and paper.</a:t>
            </a:r>
            <a:endParaRPr/>
          </a:p>
          <a:p>
            <a:pPr marL="342900" lvl="0" indent="-190500" algn="l" rtl="0">
              <a:lnSpc>
                <a:spcPct val="115000"/>
              </a:lnSpc>
              <a:spcBef>
                <a:spcPts val="0"/>
              </a:spcBef>
              <a:spcAft>
                <a:spcPts val="0"/>
              </a:spcAft>
              <a:buSzPts val="2400"/>
              <a:buNone/>
            </a:pPr>
            <a:endParaRPr sz="2400" b="1"/>
          </a:p>
          <a:p>
            <a:pPr marL="342900" lvl="0" indent="-342900" algn="l" rtl="0">
              <a:lnSpc>
                <a:spcPct val="115000"/>
              </a:lnSpc>
              <a:spcBef>
                <a:spcPts val="480"/>
              </a:spcBef>
              <a:spcAft>
                <a:spcPts val="0"/>
              </a:spcAft>
              <a:buSzPts val="2400"/>
              <a:buChar char="●"/>
            </a:pPr>
            <a:r>
              <a:rPr lang="en-US" sz="2400"/>
              <a:t>Rapid prototyping visualizations using analog tools allows you to experiment with and compare multiple options.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Avoid sinking time and energy into a tool at the beginning of the process.</a:t>
            </a:r>
            <a:endParaRPr sz="2400"/>
          </a:p>
        </p:txBody>
      </p:sp>
      <p:sp>
        <p:nvSpPr>
          <p:cNvPr id="678" name="Google Shape;678;p28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Getting started on paper</a:t>
            </a:r>
            <a:endParaRPr/>
          </a:p>
        </p:txBody>
      </p:sp>
      <p:sp>
        <p:nvSpPr>
          <p:cNvPr id="679" name="Google Shape;679;p286"/>
          <p:cNvSpPr/>
          <p:nvPr/>
        </p:nvSpPr>
        <p:spPr>
          <a:xfrm>
            <a:off x="10690225" y="3451225"/>
            <a:ext cx="127000" cy="2920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286"/>
          <p:cNvSpPr/>
          <p:nvPr/>
        </p:nvSpPr>
        <p:spPr>
          <a:xfrm>
            <a:off x="10569575" y="3243262"/>
            <a:ext cx="322848" cy="3270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286"/>
          <p:cNvSpPr/>
          <p:nvPr/>
        </p:nvSpPr>
        <p:spPr>
          <a:xfrm rot="10800000">
            <a:off x="10569575" y="3666230"/>
            <a:ext cx="322848" cy="3270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82" name="Google Shape;682;p286" descr="Text&#10;&#10;Description automatically generated"/>
          <p:cNvPicPr preferRelativeResize="0"/>
          <p:nvPr/>
        </p:nvPicPr>
        <p:blipFill rotWithShape="1">
          <a:blip r:embed="rId3">
            <a:alphaModFix/>
          </a:blip>
          <a:srcRect/>
          <a:stretch/>
        </p:blipFill>
        <p:spPr>
          <a:xfrm>
            <a:off x="7092462" y="1565274"/>
            <a:ext cx="4064000" cy="4064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8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689" name="Google Shape;689;p28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do you pick the best tool?</a:t>
            </a:r>
            <a:endParaRPr/>
          </a:p>
        </p:txBody>
      </p:sp>
      <p:sp>
        <p:nvSpPr>
          <p:cNvPr id="690" name="Google Shape;690;p28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Select a tool based on your specific needs </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Consider:</a:t>
            </a:r>
            <a:endParaRPr sz="2200"/>
          </a:p>
          <a:p>
            <a:pPr marL="461963" lvl="1" indent="-233359" algn="l" rtl="0">
              <a:lnSpc>
                <a:spcPct val="115000"/>
              </a:lnSpc>
              <a:spcBef>
                <a:spcPts val="420"/>
              </a:spcBef>
              <a:spcAft>
                <a:spcPts val="0"/>
              </a:spcAft>
              <a:buSzPts val="2100"/>
              <a:buChar char="–"/>
            </a:pPr>
            <a:r>
              <a:rPr lang="en-US" sz="2200"/>
              <a:t>budget</a:t>
            </a:r>
            <a:endParaRPr sz="2200"/>
          </a:p>
          <a:p>
            <a:pPr marL="461963" lvl="1" indent="-233359" algn="l" rtl="0">
              <a:lnSpc>
                <a:spcPct val="115000"/>
              </a:lnSpc>
              <a:spcBef>
                <a:spcPts val="420"/>
              </a:spcBef>
              <a:spcAft>
                <a:spcPts val="0"/>
              </a:spcAft>
              <a:buSzPts val="2100"/>
              <a:buChar char="–"/>
            </a:pPr>
            <a:r>
              <a:rPr lang="en-US" sz="2200"/>
              <a:t>organizational restrictions</a:t>
            </a:r>
            <a:endParaRPr sz="2200"/>
          </a:p>
          <a:p>
            <a:pPr marL="461963" lvl="1" indent="-233359" algn="l" rtl="0">
              <a:lnSpc>
                <a:spcPct val="115000"/>
              </a:lnSpc>
              <a:spcBef>
                <a:spcPts val="420"/>
              </a:spcBef>
              <a:spcAft>
                <a:spcPts val="0"/>
              </a:spcAft>
              <a:buSzPts val="2100"/>
              <a:buChar char="–"/>
            </a:pPr>
            <a:r>
              <a:rPr lang="en-US" sz="2200"/>
              <a:t>compatibility with existing systems (e.g., operating systems, hosting platforms)</a:t>
            </a:r>
            <a:endParaRPr sz="2200"/>
          </a:p>
          <a:p>
            <a:pPr marL="461963" lvl="1" indent="-233359" algn="l" rtl="0">
              <a:lnSpc>
                <a:spcPct val="115000"/>
              </a:lnSpc>
              <a:spcBef>
                <a:spcPts val="420"/>
              </a:spcBef>
              <a:spcAft>
                <a:spcPts val="0"/>
              </a:spcAft>
              <a:buSzPts val="2100"/>
              <a:buChar char="–"/>
            </a:pPr>
            <a:r>
              <a:rPr lang="en-US" sz="2200"/>
              <a:t>simplicity of use</a:t>
            </a:r>
            <a:endParaRPr sz="2200"/>
          </a:p>
          <a:p>
            <a:pPr marL="461963" lvl="1" indent="-233359" algn="l" rtl="0">
              <a:lnSpc>
                <a:spcPct val="115000"/>
              </a:lnSpc>
              <a:spcBef>
                <a:spcPts val="420"/>
              </a:spcBef>
              <a:spcAft>
                <a:spcPts val="0"/>
              </a:spcAft>
              <a:buSzPts val="2100"/>
              <a:buChar char="–"/>
            </a:pPr>
            <a:r>
              <a:rPr lang="en-US" sz="2200"/>
              <a:t>ability to create and customize the types of visualizations you need</a:t>
            </a:r>
            <a:endParaRPr sz="2200"/>
          </a:p>
          <a:p>
            <a:pPr marL="461963" lvl="1" indent="-233359" algn="l" rtl="0">
              <a:lnSpc>
                <a:spcPct val="115000"/>
              </a:lnSpc>
              <a:spcBef>
                <a:spcPts val="420"/>
              </a:spcBef>
              <a:spcAft>
                <a:spcPts val="0"/>
              </a:spcAft>
              <a:buSzPts val="2100"/>
              <a:buChar char="–"/>
            </a:pPr>
            <a:r>
              <a:rPr lang="en-US" sz="2200"/>
              <a:t>ability to share and collaborate</a:t>
            </a:r>
            <a:endParaRPr sz="2200"/>
          </a:p>
          <a:p>
            <a:pPr marL="461963" lvl="1" indent="-233359" algn="l" rtl="0">
              <a:lnSpc>
                <a:spcPct val="115000"/>
              </a:lnSpc>
              <a:spcBef>
                <a:spcPts val="420"/>
              </a:spcBef>
              <a:spcAft>
                <a:spcPts val="0"/>
              </a:spcAft>
              <a:buSzPts val="2100"/>
              <a:buChar char="–"/>
            </a:pPr>
            <a:r>
              <a:rPr lang="en-US" sz="2200"/>
              <a:t>security and maintenance </a:t>
            </a:r>
            <a:endParaRPr sz="2200"/>
          </a:p>
          <a:p>
            <a:pPr marL="228600" lvl="1" indent="0" algn="l" rtl="0">
              <a:lnSpc>
                <a:spcPct val="115000"/>
              </a:lnSpc>
              <a:spcBef>
                <a:spcPts val="420"/>
              </a:spcBef>
              <a:spcAft>
                <a:spcPts val="0"/>
              </a:spcAft>
              <a:buSzPts val="2100"/>
              <a:buNone/>
            </a:pPr>
            <a:endParaRPr sz="2200"/>
          </a:p>
        </p:txBody>
      </p:sp>
      <p:sp>
        <p:nvSpPr>
          <p:cNvPr id="691" name="Google Shape;691;p287"/>
          <p:cNvSpPr/>
          <p:nvPr/>
        </p:nvSpPr>
        <p:spPr>
          <a:xfrm>
            <a:off x="8568881" y="916110"/>
            <a:ext cx="2727727" cy="2727727"/>
          </a:xfrm>
          <a:prstGeom prst="star16">
            <a:avLst>
              <a:gd name="adj" fmla="val 375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See page 32 of the participant guide for a tool selection checklist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82" name="Google Shape;282;p268"/>
          <p:cNvSpPr txBox="1">
            <a:spLocks noGrp="1"/>
          </p:cNvSpPr>
          <p:nvPr>
            <p:ph type="body" idx="1"/>
          </p:nvPr>
        </p:nvSpPr>
        <p:spPr>
          <a:xfrm>
            <a:off x="415600" y="1443789"/>
            <a:ext cx="5229241" cy="4773834"/>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Font typeface="Arial"/>
              <a:buNone/>
            </a:pPr>
            <a:r>
              <a:rPr lang="en-US"/>
              <a:t>You should have received the following materials:</a:t>
            </a:r>
            <a:endParaRPr/>
          </a:p>
          <a:p>
            <a:pPr marL="114300" lvl="0" indent="0" algn="l" rtl="0">
              <a:lnSpc>
                <a:spcPct val="115000"/>
              </a:lnSpc>
              <a:spcBef>
                <a:spcPts val="0"/>
              </a:spcBef>
              <a:spcAft>
                <a:spcPts val="0"/>
              </a:spcAft>
              <a:buSzPts val="1800"/>
              <a:buFont typeface="Arial"/>
              <a:buNone/>
            </a:pPr>
            <a:endParaRPr/>
          </a:p>
          <a:p>
            <a:pPr marL="457200" lvl="0" indent="-342900" algn="l" rtl="0">
              <a:lnSpc>
                <a:spcPct val="115000"/>
              </a:lnSpc>
              <a:spcBef>
                <a:spcPts val="0"/>
              </a:spcBef>
              <a:spcAft>
                <a:spcPts val="0"/>
              </a:spcAft>
              <a:buSzPts val="1800"/>
              <a:buFont typeface="Arial"/>
              <a:buChar char="•"/>
            </a:pPr>
            <a:r>
              <a:rPr lang="en-US"/>
              <a:t>Slides</a:t>
            </a:r>
            <a:endParaRPr/>
          </a:p>
          <a:p>
            <a:pPr marL="457200" lvl="0" indent="-342900" algn="l" rtl="0">
              <a:lnSpc>
                <a:spcPct val="115000"/>
              </a:lnSpc>
              <a:spcBef>
                <a:spcPts val="0"/>
              </a:spcBef>
              <a:spcAft>
                <a:spcPts val="0"/>
              </a:spcAft>
              <a:buSzPts val="1800"/>
              <a:buFont typeface="Arial"/>
              <a:buChar char="•"/>
            </a:pPr>
            <a:r>
              <a:rPr lang="en-US"/>
              <a:t>Participant guide</a:t>
            </a:r>
            <a:endParaRPr/>
          </a:p>
          <a:p>
            <a:pPr marL="882650" lvl="1" indent="-285750" algn="l" rtl="0">
              <a:lnSpc>
                <a:spcPct val="115000"/>
              </a:lnSpc>
              <a:spcBef>
                <a:spcPts val="0"/>
              </a:spcBef>
              <a:spcAft>
                <a:spcPts val="0"/>
              </a:spcAft>
              <a:buSzPts val="1400"/>
              <a:buFont typeface="Courier New"/>
              <a:buChar char="o"/>
            </a:pPr>
            <a:r>
              <a:rPr lang="en-US"/>
              <a:t>Needed during class</a:t>
            </a:r>
            <a:endParaRPr/>
          </a:p>
          <a:p>
            <a:pPr marL="882650" lvl="1" indent="-285750" algn="l" rtl="0">
              <a:lnSpc>
                <a:spcPct val="115000"/>
              </a:lnSpc>
              <a:spcBef>
                <a:spcPts val="0"/>
              </a:spcBef>
              <a:spcAft>
                <a:spcPts val="0"/>
              </a:spcAft>
              <a:buSzPts val="1400"/>
              <a:buFont typeface="Courier New"/>
              <a:buChar char="o"/>
            </a:pPr>
            <a:r>
              <a:rPr lang="en-US"/>
              <a:t>Contains activities, a data science glossary, information about popular data science tools, and more!</a:t>
            </a:r>
            <a:endParaRPr/>
          </a:p>
          <a:p>
            <a:pPr marL="939800" lvl="1" indent="-254000" algn="l" rtl="0">
              <a:lnSpc>
                <a:spcPct val="115000"/>
              </a:lnSpc>
              <a:spcBef>
                <a:spcPts val="0"/>
              </a:spcBef>
              <a:spcAft>
                <a:spcPts val="0"/>
              </a:spcAft>
              <a:buSzPts val="1400"/>
              <a:buFont typeface="Courier New"/>
              <a:buNone/>
            </a:pPr>
            <a:endParaRPr/>
          </a:p>
        </p:txBody>
      </p:sp>
      <p:pic>
        <p:nvPicPr>
          <p:cNvPr id="283" name="Google Shape;283;p268" descr="Text&#10;&#10;Description automatically generated with medium confidence"/>
          <p:cNvPicPr preferRelativeResize="0"/>
          <p:nvPr/>
        </p:nvPicPr>
        <p:blipFill rotWithShape="1">
          <a:blip r:embed="rId3">
            <a:alphaModFix/>
          </a:blip>
          <a:srcRect/>
          <a:stretch/>
        </p:blipFill>
        <p:spPr>
          <a:xfrm>
            <a:off x="8603905" y="576154"/>
            <a:ext cx="2384654" cy="3095094"/>
          </a:xfrm>
          <a:prstGeom prst="rect">
            <a:avLst/>
          </a:prstGeom>
          <a:noFill/>
          <a:ln w="12700" cap="flat" cmpd="sng">
            <a:solidFill>
              <a:schemeClr val="dk2"/>
            </a:solidFill>
            <a:prstDash val="solid"/>
            <a:round/>
            <a:headEnd type="none" w="sm" len="sm"/>
            <a:tailEnd type="none" w="sm" len="sm"/>
          </a:ln>
        </p:spPr>
      </p:pic>
      <p:pic>
        <p:nvPicPr>
          <p:cNvPr id="284" name="Google Shape;284;p268" descr="A picture containing application&#10;&#10;Description automatically generated"/>
          <p:cNvPicPr preferRelativeResize="0"/>
          <p:nvPr/>
        </p:nvPicPr>
        <p:blipFill rotWithShape="1">
          <a:blip r:embed="rId4">
            <a:alphaModFix/>
          </a:blip>
          <a:srcRect/>
          <a:stretch/>
        </p:blipFill>
        <p:spPr>
          <a:xfrm>
            <a:off x="6247453" y="3129844"/>
            <a:ext cx="4138494" cy="233163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698" name="Google Shape;698;p37"/>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230982" lvl="0" indent="-78582" algn="l" rtl="0">
              <a:lnSpc>
                <a:spcPct val="115000"/>
              </a:lnSpc>
              <a:spcBef>
                <a:spcPts val="0"/>
              </a:spcBef>
              <a:spcAft>
                <a:spcPts val="0"/>
              </a:spcAft>
              <a:buSzPts val="2400"/>
              <a:buNone/>
            </a:pPr>
            <a:endParaRPr/>
          </a:p>
          <a:p>
            <a:pPr marL="230982" lvl="0" indent="-78582" algn="l" rtl="0">
              <a:lnSpc>
                <a:spcPct val="115000"/>
              </a:lnSpc>
              <a:spcBef>
                <a:spcPts val="480"/>
              </a:spcBef>
              <a:spcAft>
                <a:spcPts val="0"/>
              </a:spcAft>
              <a:buSzPts val="2400"/>
              <a:buNone/>
            </a:pPr>
            <a:endParaRPr/>
          </a:p>
          <a:p>
            <a:pPr marL="461963" lvl="1" indent="-93659" algn="l" rtl="0">
              <a:lnSpc>
                <a:spcPct val="115000"/>
              </a:lnSpc>
              <a:spcBef>
                <a:spcPts val="440"/>
              </a:spcBef>
              <a:spcAft>
                <a:spcPts val="0"/>
              </a:spcAft>
              <a:buSzPts val="2200"/>
              <a:buNone/>
            </a:pPr>
            <a:endParaRPr/>
          </a:p>
        </p:txBody>
      </p:sp>
      <p:sp>
        <p:nvSpPr>
          <p:cNvPr id="699" name="Google Shape;699;p3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pic>
        <p:nvPicPr>
          <p:cNvPr id="700" name="Google Shape;700;p37" descr="A picture containing suit&#10;&#10;Description automatically generated"/>
          <p:cNvPicPr preferRelativeResize="0">
            <a:picLocks noGrp="1"/>
          </p:cNvPicPr>
          <p:nvPr>
            <p:ph type="body" idx="4294967295"/>
          </p:nvPr>
        </p:nvPicPr>
        <p:blipFill rotWithShape="1">
          <a:blip r:embed="rId3">
            <a:alphaModFix/>
          </a:blip>
          <a:srcRect/>
          <a:stretch/>
        </p:blipFill>
        <p:spPr>
          <a:xfrm>
            <a:off x="7734300" y="1298575"/>
            <a:ext cx="4457700" cy="4457700"/>
          </a:xfrm>
          <a:prstGeom prst="rect">
            <a:avLst/>
          </a:prstGeom>
          <a:noFill/>
          <a:ln>
            <a:noFill/>
          </a:ln>
        </p:spPr>
      </p:pic>
      <p:sp>
        <p:nvSpPr>
          <p:cNvPr id="701" name="Google Shape;701;p37"/>
          <p:cNvSpPr txBox="1"/>
          <p:nvPr/>
        </p:nvSpPr>
        <p:spPr>
          <a:xfrm>
            <a:off x="1009650" y="1752607"/>
            <a:ext cx="4953000" cy="4456907"/>
          </a:xfrm>
          <a:prstGeom prst="rect">
            <a:avLst/>
          </a:prstGeom>
          <a:noFill/>
          <a:ln>
            <a:noFill/>
          </a:ln>
        </p:spPr>
        <p:txBody>
          <a:bodyPr spcFirstLastPara="1" wrap="square" lIns="91425" tIns="45700" rIns="91425" bIns="45700" anchor="t" anchorCtr="0">
            <a:normAutofit/>
          </a:bodyPr>
          <a:lstStyle/>
          <a:p>
            <a:pPr marL="230982" marR="0" lvl="0" indent="-230982" algn="l" rtl="0">
              <a:lnSpc>
                <a:spcPct val="100000"/>
              </a:lnSpc>
              <a:spcBef>
                <a:spcPts val="0"/>
              </a:spcBef>
              <a:spcAft>
                <a:spcPts val="0"/>
              </a:spcAft>
              <a:buClr>
                <a:schemeClr val="dk1"/>
              </a:buClr>
              <a:buSzPts val="2400"/>
              <a:buFont typeface="Lato"/>
              <a:buChar char="•"/>
            </a:pPr>
            <a:r>
              <a:rPr lang="en-US" sz="2400" b="0" i="0" u="none" strike="noStrike" cap="none">
                <a:solidFill>
                  <a:schemeClr val="dk1"/>
                </a:solidFill>
                <a:latin typeface="Century Gothic"/>
                <a:ea typeface="Century Gothic"/>
                <a:cs typeface="Century Gothic"/>
                <a:sym typeface="Century Gothic"/>
              </a:rPr>
              <a:t>Before you begin a visualization, consider:</a:t>
            </a:r>
            <a:endParaRPr sz="1400" b="0" i="0" u="none" strike="noStrike" cap="none">
              <a:solidFill>
                <a:srgbClr val="000000"/>
              </a:solidFill>
              <a:latin typeface="Century Gothic"/>
              <a:ea typeface="Century Gothic"/>
              <a:cs typeface="Century Gothic"/>
              <a:sym typeface="Century Gothic"/>
            </a:endParaRPr>
          </a:p>
          <a:p>
            <a:pPr marL="230982" marR="0" lvl="0" indent="-78582" algn="l" rtl="0">
              <a:lnSpc>
                <a:spcPct val="100000"/>
              </a:lnSpc>
              <a:spcBef>
                <a:spcPts val="480"/>
              </a:spcBef>
              <a:spcAft>
                <a:spcPts val="0"/>
              </a:spcAft>
              <a:buClr>
                <a:schemeClr val="dk1"/>
              </a:buClr>
              <a:buSzPts val="2400"/>
              <a:buFont typeface="Lato"/>
              <a:buNone/>
            </a:pPr>
            <a:endParaRPr sz="2400" b="0" i="0" u="none" strike="noStrike" cap="none">
              <a:solidFill>
                <a:schemeClr val="dk1"/>
              </a:solidFill>
              <a:latin typeface="Century Gothic"/>
              <a:ea typeface="Century Gothic"/>
              <a:cs typeface="Century Gothic"/>
              <a:sym typeface="Century Gothic"/>
            </a:endParaRPr>
          </a:p>
          <a:p>
            <a:pPr marL="461963" marR="0" lvl="1" indent="-233359" algn="l" rtl="0">
              <a:lnSpc>
                <a:spcPct val="100000"/>
              </a:lnSpc>
              <a:spcBef>
                <a:spcPts val="440"/>
              </a:spcBef>
              <a:spcAft>
                <a:spcPts val="0"/>
              </a:spcAft>
              <a:buClr>
                <a:schemeClr val="dk1"/>
              </a:buClr>
              <a:buSzPts val="2200"/>
              <a:buFont typeface="Lato"/>
              <a:buChar char="–"/>
            </a:pPr>
            <a:r>
              <a:rPr lang="en-US" sz="2200" b="0" i="0" u="none" strike="noStrike" cap="none">
                <a:solidFill>
                  <a:schemeClr val="accent1"/>
                </a:solidFill>
                <a:latin typeface="Century Gothic"/>
                <a:ea typeface="Century Gothic"/>
                <a:cs typeface="Century Gothic"/>
                <a:sym typeface="Century Gothic"/>
              </a:rPr>
              <a:t>Who</a:t>
            </a:r>
            <a:r>
              <a:rPr lang="en-US" sz="2200" b="0" i="0" u="none" strike="noStrike" cap="none">
                <a:solidFill>
                  <a:schemeClr val="dk1"/>
                </a:solidFill>
                <a:latin typeface="Century Gothic"/>
                <a:ea typeface="Century Gothic"/>
                <a:cs typeface="Century Gothic"/>
                <a:sym typeface="Century Gothic"/>
              </a:rPr>
              <a:t> the audience is</a:t>
            </a:r>
            <a:endParaRPr sz="1400" b="0" i="0" u="none" strike="noStrike" cap="none">
              <a:solidFill>
                <a:srgbClr val="000000"/>
              </a:solidFill>
              <a:latin typeface="Century Gothic"/>
              <a:ea typeface="Century Gothic"/>
              <a:cs typeface="Century Gothic"/>
              <a:sym typeface="Century Gothic"/>
            </a:endParaRPr>
          </a:p>
          <a:p>
            <a:pPr marL="461963" marR="0" lvl="1" indent="-93659" algn="l" rtl="0">
              <a:lnSpc>
                <a:spcPct val="100000"/>
              </a:lnSpc>
              <a:spcBef>
                <a:spcPts val="440"/>
              </a:spcBef>
              <a:spcAft>
                <a:spcPts val="0"/>
              </a:spcAft>
              <a:buClr>
                <a:schemeClr val="dk1"/>
              </a:buClr>
              <a:buSzPts val="2200"/>
              <a:buFont typeface="Lato"/>
              <a:buNone/>
            </a:pPr>
            <a:endParaRPr sz="2200" b="0" i="0" u="none" strike="noStrike" cap="none">
              <a:solidFill>
                <a:schemeClr val="dk1"/>
              </a:solidFill>
              <a:latin typeface="Century Gothic"/>
              <a:ea typeface="Century Gothic"/>
              <a:cs typeface="Century Gothic"/>
              <a:sym typeface="Century Gothic"/>
            </a:endParaRPr>
          </a:p>
          <a:p>
            <a:pPr marL="461963" marR="0" lvl="1" indent="-233359" algn="l" rtl="0">
              <a:lnSpc>
                <a:spcPct val="100000"/>
              </a:lnSpc>
              <a:spcBef>
                <a:spcPts val="440"/>
              </a:spcBef>
              <a:spcAft>
                <a:spcPts val="0"/>
              </a:spcAft>
              <a:buClr>
                <a:schemeClr val="dk1"/>
              </a:buClr>
              <a:buSzPts val="2200"/>
              <a:buFont typeface="Lato"/>
              <a:buChar char="–"/>
            </a:pPr>
            <a:r>
              <a:rPr lang="en-US" sz="2200" b="0" i="0" u="none" strike="noStrike" cap="none">
                <a:solidFill>
                  <a:schemeClr val="accent1"/>
                </a:solidFill>
                <a:latin typeface="Century Gothic"/>
                <a:ea typeface="Century Gothic"/>
                <a:cs typeface="Century Gothic"/>
                <a:sym typeface="Century Gothic"/>
              </a:rPr>
              <a:t>What</a:t>
            </a:r>
            <a:r>
              <a:rPr lang="en-US" sz="2200" b="0" i="0" u="none" strike="noStrike" cap="none">
                <a:solidFill>
                  <a:schemeClr val="dk1"/>
                </a:solidFill>
                <a:latin typeface="Century Gothic"/>
                <a:ea typeface="Century Gothic"/>
                <a:cs typeface="Century Gothic"/>
                <a:sym typeface="Century Gothic"/>
              </a:rPr>
              <a:t> your message is</a:t>
            </a:r>
            <a:endParaRPr sz="1400" b="0" i="0" u="none" strike="noStrike" cap="none">
              <a:solidFill>
                <a:srgbClr val="000000"/>
              </a:solidFill>
              <a:latin typeface="Century Gothic"/>
              <a:ea typeface="Century Gothic"/>
              <a:cs typeface="Century Gothic"/>
              <a:sym typeface="Century Gothic"/>
            </a:endParaRPr>
          </a:p>
          <a:p>
            <a:pPr marL="461963" marR="0" lvl="1" indent="-93659" algn="l" rtl="0">
              <a:lnSpc>
                <a:spcPct val="100000"/>
              </a:lnSpc>
              <a:spcBef>
                <a:spcPts val="440"/>
              </a:spcBef>
              <a:spcAft>
                <a:spcPts val="0"/>
              </a:spcAft>
              <a:buClr>
                <a:schemeClr val="dk1"/>
              </a:buClr>
              <a:buSzPts val="2200"/>
              <a:buFont typeface="Lato"/>
              <a:buNone/>
            </a:pPr>
            <a:endParaRPr sz="2200" b="0" i="0" u="none" strike="noStrike" cap="none">
              <a:solidFill>
                <a:schemeClr val="dk1"/>
              </a:solidFill>
              <a:latin typeface="Century Gothic"/>
              <a:ea typeface="Century Gothic"/>
              <a:cs typeface="Century Gothic"/>
              <a:sym typeface="Century Gothic"/>
            </a:endParaRPr>
          </a:p>
          <a:p>
            <a:pPr marL="461963" marR="0" lvl="1" indent="-233359" algn="l" rtl="0">
              <a:lnSpc>
                <a:spcPct val="100000"/>
              </a:lnSpc>
              <a:spcBef>
                <a:spcPts val="440"/>
              </a:spcBef>
              <a:spcAft>
                <a:spcPts val="0"/>
              </a:spcAft>
              <a:buClr>
                <a:schemeClr val="dk1"/>
              </a:buClr>
              <a:buSzPts val="2200"/>
              <a:buFont typeface="Lato"/>
              <a:buChar char="–"/>
            </a:pPr>
            <a:r>
              <a:rPr lang="en-US" sz="2200" b="0" i="0" u="none" strike="noStrike" cap="none">
                <a:solidFill>
                  <a:schemeClr val="accent1"/>
                </a:solidFill>
                <a:latin typeface="Century Gothic"/>
                <a:ea typeface="Century Gothic"/>
                <a:cs typeface="Century Gothic"/>
                <a:sym typeface="Century Gothic"/>
              </a:rPr>
              <a:t>How</a:t>
            </a:r>
            <a:r>
              <a:rPr lang="en-US" sz="2200" b="0" i="0" u="none" strike="noStrike" cap="none">
                <a:solidFill>
                  <a:schemeClr val="dk1"/>
                </a:solidFill>
                <a:latin typeface="Century Gothic"/>
                <a:ea typeface="Century Gothic"/>
                <a:cs typeface="Century Gothic"/>
                <a:sym typeface="Century Gothic"/>
              </a:rPr>
              <a:t> you can best communicate </a:t>
            </a:r>
            <a:endParaRPr sz="2200" b="0" i="0" u="none" strike="noStrike" cap="none">
              <a:solidFill>
                <a:srgbClr val="333333"/>
              </a:solidFill>
              <a:latin typeface="Century Gothic"/>
              <a:ea typeface="Century Gothic"/>
              <a:cs typeface="Century Gothic"/>
              <a:sym typeface="Century Gothic"/>
            </a:endParaRPr>
          </a:p>
          <a:p>
            <a:pPr marL="230982" marR="0" lvl="0" indent="-78582" algn="l" rtl="0">
              <a:lnSpc>
                <a:spcPct val="100000"/>
              </a:lnSpc>
              <a:spcBef>
                <a:spcPts val="480"/>
              </a:spcBef>
              <a:spcAft>
                <a:spcPts val="0"/>
              </a:spcAft>
              <a:buClr>
                <a:srgbClr val="FF6600"/>
              </a:buClr>
              <a:buSzPts val="2400"/>
              <a:buFont typeface="Lato"/>
              <a:buNone/>
            </a:pPr>
            <a:endParaRPr sz="2400" b="0" i="0" u="none" strike="noStrike" cap="none">
              <a:solidFill>
                <a:srgbClr val="333333"/>
              </a:solidFill>
              <a:latin typeface="Century Gothic"/>
              <a:ea typeface="Century Gothic"/>
              <a:cs typeface="Century Gothic"/>
              <a:sym typeface="Century Gothic"/>
            </a:endParaRPr>
          </a:p>
          <a:p>
            <a:pPr marL="461963" marR="0" lvl="1" indent="-93659" algn="l" rtl="0">
              <a:lnSpc>
                <a:spcPct val="100000"/>
              </a:lnSpc>
              <a:spcBef>
                <a:spcPts val="440"/>
              </a:spcBef>
              <a:spcAft>
                <a:spcPts val="0"/>
              </a:spcAft>
              <a:buClr>
                <a:srgbClr val="FF6600"/>
              </a:buClr>
              <a:buSzPts val="2200"/>
              <a:buFont typeface="Lato"/>
              <a:buNone/>
            </a:pPr>
            <a:endParaRPr sz="2200" b="0" i="0" u="none" strike="noStrike" cap="none">
              <a:solidFill>
                <a:srgbClr val="333333"/>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28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
        <p:nvSpPr>
          <p:cNvPr id="708" name="Google Shape;708;p288"/>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2"/>
              </a:buClr>
              <a:buSzPts val="2600"/>
              <a:buChar char="●"/>
            </a:pPr>
            <a:r>
              <a:rPr lang="en-US" sz="2600">
                <a:solidFill>
                  <a:schemeClr val="dk2"/>
                </a:solidFill>
              </a:rPr>
              <a:t>The basics of data visualization</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Getting started with data visualization</a:t>
            </a:r>
            <a:endParaRPr/>
          </a:p>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The anatomy of a chart</a:t>
            </a:r>
            <a:endParaRPr/>
          </a:p>
        </p:txBody>
      </p:sp>
      <p:sp>
        <p:nvSpPr>
          <p:cNvPr id="709" name="Google Shape;709;p288"/>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What are the different elements of a chart or graph?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26d8d543c69_4_268"/>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
        <p:nvSpPr>
          <p:cNvPr id="716" name="Google Shape;716;g26d8d543c69_4_268"/>
          <p:cNvSpPr txBox="1">
            <a:spLocks noGrp="1"/>
          </p:cNvSpPr>
          <p:nvPr>
            <p:ph type="body" idx="1"/>
          </p:nvPr>
        </p:nvSpPr>
        <p:spPr>
          <a:xfrm>
            <a:off x="625498" y="155072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The elements of a chart will vary by chart type, but most have a similar anatomy.</a:t>
            </a:r>
            <a:endParaRPr sz="2400"/>
          </a:p>
        </p:txBody>
      </p:sp>
      <p:sp>
        <p:nvSpPr>
          <p:cNvPr id="717" name="Google Shape;717;g26d8d543c69_4_268"/>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The anatomy of a chart</a:t>
            </a:r>
            <a:endParaRPr/>
          </a:p>
        </p:txBody>
      </p:sp>
      <p:sp>
        <p:nvSpPr>
          <p:cNvPr id="718" name="Google Shape;718;g26d8d543c69_4_268"/>
          <p:cNvSpPr txBox="1">
            <a:spLocks noGrp="1"/>
          </p:cNvSpPr>
          <p:nvPr>
            <p:ph type="body" idx="4294967295"/>
          </p:nvPr>
        </p:nvSpPr>
        <p:spPr>
          <a:xfrm>
            <a:off x="7239000" y="1570038"/>
            <a:ext cx="4953000" cy="44577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i="1">
                <a:solidFill>
                  <a:schemeClr val="dk1"/>
                </a:solidFill>
              </a:rPr>
              <a:t>Title</a:t>
            </a:r>
            <a:endParaRPr i="1"/>
          </a:p>
          <a:p>
            <a:pPr marL="342900" lvl="0" indent="-342900" algn="l" rtl="0">
              <a:lnSpc>
                <a:spcPct val="115000"/>
              </a:lnSpc>
              <a:spcBef>
                <a:spcPts val="0"/>
              </a:spcBef>
              <a:spcAft>
                <a:spcPts val="0"/>
              </a:spcAft>
              <a:buSzPts val="2400"/>
              <a:buChar char="●"/>
            </a:pPr>
            <a:r>
              <a:rPr lang="en-US" sz="2400" i="1"/>
              <a:t>“Y” axis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“X” axis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Axis titles and labels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Gridlines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One or more data series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Legends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Markers or data labels</a:t>
            </a:r>
            <a:endParaRPr sz="2400" i="1"/>
          </a:p>
          <a:p>
            <a:pPr marL="342900" lvl="0" indent="-342900" algn="l" rtl="0">
              <a:lnSpc>
                <a:spcPct val="115000"/>
              </a:lnSpc>
              <a:spcBef>
                <a:spcPts val="480"/>
              </a:spcBef>
              <a:spcAft>
                <a:spcPts val="0"/>
              </a:spcAft>
              <a:buSzPts val="2400"/>
              <a:buChar char="●"/>
            </a:pPr>
            <a:r>
              <a:rPr lang="en-US" sz="2400" i="1">
                <a:solidFill>
                  <a:schemeClr val="dk1"/>
                </a:solidFill>
              </a:rPr>
              <a:t>Trendlines</a:t>
            </a:r>
            <a:endParaRPr sz="2400" i="1"/>
          </a:p>
        </p:txBody>
      </p:sp>
      <p:pic>
        <p:nvPicPr>
          <p:cNvPr id="719" name="Google Shape;719;g26d8d543c69_4_268" descr="Presentation with bar chart with solid fill"/>
          <p:cNvPicPr preferRelativeResize="0"/>
          <p:nvPr/>
        </p:nvPicPr>
        <p:blipFill rotWithShape="1">
          <a:blip r:embed="rId3">
            <a:alphaModFix/>
          </a:blip>
          <a:srcRect/>
          <a:stretch/>
        </p:blipFill>
        <p:spPr>
          <a:xfrm>
            <a:off x="1565329" y="2844934"/>
            <a:ext cx="3453539" cy="345353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26d8d543c69_4_536"/>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
        <p:nvSpPr>
          <p:cNvPr id="726" name="Google Shape;726;g26d8d543c69_4_536"/>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200"/>
              <a:t>The </a:t>
            </a:r>
            <a:r>
              <a:rPr lang="en-US" sz="2200">
                <a:solidFill>
                  <a:schemeClr val="accent1"/>
                </a:solidFill>
              </a:rPr>
              <a:t>title</a:t>
            </a:r>
            <a:r>
              <a:rPr lang="en-US" sz="2200"/>
              <a:t> explains the chart.</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It’s good practice to:</a:t>
            </a:r>
            <a:endParaRPr sz="2200"/>
          </a:p>
          <a:p>
            <a:pPr marL="461962" lvl="1" indent="-233359" algn="l" rtl="0">
              <a:lnSpc>
                <a:spcPct val="115000"/>
              </a:lnSpc>
              <a:spcBef>
                <a:spcPts val="440"/>
              </a:spcBef>
              <a:spcAft>
                <a:spcPts val="0"/>
              </a:spcAft>
              <a:buSzPts val="2200"/>
              <a:buChar char="–"/>
            </a:pPr>
            <a:r>
              <a:rPr lang="en-US" sz="2200"/>
              <a:t>summarize the main point using plain language</a:t>
            </a:r>
            <a:endParaRPr sz="2200"/>
          </a:p>
          <a:p>
            <a:pPr marL="461962" lvl="1" indent="-233359" algn="l" rtl="0">
              <a:lnSpc>
                <a:spcPct val="115000"/>
              </a:lnSpc>
              <a:spcBef>
                <a:spcPts val="440"/>
              </a:spcBef>
              <a:spcAft>
                <a:spcPts val="0"/>
              </a:spcAft>
              <a:buSzPts val="2200"/>
              <a:buChar char="–"/>
            </a:pPr>
            <a:r>
              <a:rPr lang="en-US" sz="2200"/>
              <a:t>include units of representation (e.g., $ in millions)</a:t>
            </a:r>
            <a:endParaRPr sz="2200"/>
          </a:p>
          <a:p>
            <a:pPr marL="461962" lvl="1" indent="-233359" algn="l" rtl="0">
              <a:lnSpc>
                <a:spcPct val="115000"/>
              </a:lnSpc>
              <a:spcBef>
                <a:spcPts val="440"/>
              </a:spcBef>
              <a:spcAft>
                <a:spcPts val="0"/>
              </a:spcAft>
              <a:buSzPts val="2200"/>
              <a:buChar char="–"/>
            </a:pPr>
            <a:r>
              <a:rPr lang="en-US" sz="2200"/>
              <a:t>include the time period (e.g., FY 2019)</a:t>
            </a:r>
            <a:endParaRPr sz="2200"/>
          </a:p>
          <a:p>
            <a:pPr marL="461962" lvl="1" indent="-233359" algn="l" rtl="0">
              <a:lnSpc>
                <a:spcPct val="115000"/>
              </a:lnSpc>
              <a:spcBef>
                <a:spcPts val="440"/>
              </a:spcBef>
              <a:spcAft>
                <a:spcPts val="0"/>
              </a:spcAft>
              <a:buSzPts val="2200"/>
              <a:buChar char="–"/>
            </a:pPr>
            <a:r>
              <a:rPr lang="en-US" sz="2200"/>
              <a:t>keep it short and precise (avoid using articles and adjectives)</a:t>
            </a:r>
            <a:endParaRPr sz="2200"/>
          </a:p>
          <a:p>
            <a:pPr marL="461962" lvl="1" indent="-93659" algn="l" rtl="0">
              <a:lnSpc>
                <a:spcPct val="115000"/>
              </a:lnSpc>
              <a:spcBef>
                <a:spcPts val="440"/>
              </a:spcBef>
              <a:spcAft>
                <a:spcPts val="0"/>
              </a:spcAft>
              <a:buSzPts val="2200"/>
              <a:buNone/>
            </a:pPr>
            <a:endParaRPr sz="2200"/>
          </a:p>
        </p:txBody>
      </p:sp>
      <p:sp>
        <p:nvSpPr>
          <p:cNvPr id="727" name="Google Shape;727;g26d8d543c69_4_536"/>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Title</a:t>
            </a:r>
            <a:endParaRPr/>
          </a:p>
        </p:txBody>
      </p:sp>
      <p:pic>
        <p:nvPicPr>
          <p:cNvPr id="728" name="Google Shape;728;g26d8d543c69_4_536"/>
          <p:cNvPicPr preferRelativeResize="0"/>
          <p:nvPr/>
        </p:nvPicPr>
        <p:blipFill rotWithShape="1">
          <a:blip r:embed="rId3">
            <a:alphaModFix/>
          </a:blip>
          <a:srcRect/>
          <a:stretch/>
        </p:blipFill>
        <p:spPr>
          <a:xfrm>
            <a:off x="6216555" y="1581429"/>
            <a:ext cx="5668779" cy="4036445"/>
          </a:xfrm>
          <a:prstGeom prst="rect">
            <a:avLst/>
          </a:prstGeom>
          <a:noFill/>
          <a:ln>
            <a:noFill/>
          </a:ln>
        </p:spPr>
      </p:pic>
      <p:cxnSp>
        <p:nvCxnSpPr>
          <p:cNvPr id="729" name="Google Shape;729;g26d8d543c69_4_536"/>
          <p:cNvCxnSpPr/>
          <p:nvPr/>
        </p:nvCxnSpPr>
        <p:spPr>
          <a:xfrm rot="10800000">
            <a:off x="10775002" y="1764174"/>
            <a:ext cx="1043100" cy="0"/>
          </a:xfrm>
          <a:prstGeom prst="straightConnector1">
            <a:avLst/>
          </a:prstGeom>
          <a:noFill/>
          <a:ln w="63500" cap="flat" cmpd="sng">
            <a:solidFill>
              <a:schemeClr val="accent5"/>
            </a:solidFill>
            <a:prstDash val="solid"/>
            <a:round/>
            <a:headEnd type="none" w="sm" len="sm"/>
            <a:tailEnd type="triangle" w="med" len="med"/>
          </a:ln>
        </p:spPr>
      </p:cxnSp>
      <p:sp>
        <p:nvSpPr>
          <p:cNvPr id="730" name="Google Shape;730;g26d8d543c69_4_536"/>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6d8d543c69_4_546"/>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
        <p:nvSpPr>
          <p:cNvPr id="737" name="Google Shape;737;g26d8d543c69_4_546"/>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The </a:t>
            </a:r>
            <a:r>
              <a:rPr lang="en-US" sz="2400">
                <a:solidFill>
                  <a:schemeClr val="accent1"/>
                </a:solidFill>
              </a:rPr>
              <a:t>Y axis </a:t>
            </a:r>
            <a:r>
              <a:rPr lang="en-US" sz="2400"/>
              <a:t>displays values.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is vertical on most charts.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is segmented into ticks, usually of equal size.</a:t>
            </a:r>
            <a:endParaRPr sz="2400"/>
          </a:p>
          <a:p>
            <a:pPr marL="0" lvl="0" indent="0" algn="l" rtl="0">
              <a:lnSpc>
                <a:spcPct val="115000"/>
              </a:lnSpc>
              <a:spcBef>
                <a:spcPts val="480"/>
              </a:spcBef>
              <a:spcAft>
                <a:spcPts val="0"/>
              </a:spcAft>
              <a:buSzPts val="2400"/>
              <a:buNone/>
            </a:pPr>
            <a:endParaRPr sz="2400"/>
          </a:p>
        </p:txBody>
      </p:sp>
      <p:sp>
        <p:nvSpPr>
          <p:cNvPr id="738" name="Google Shape;738;g26d8d543c69_4_546"/>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“Y” axis</a:t>
            </a:r>
            <a:endParaRPr/>
          </a:p>
        </p:txBody>
      </p:sp>
      <p:sp>
        <p:nvSpPr>
          <p:cNvPr id="739" name="Google Shape;739;g26d8d543c69_4_546"/>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pic>
        <p:nvPicPr>
          <p:cNvPr id="740" name="Google Shape;740;g26d8d543c69_4_546"/>
          <p:cNvPicPr preferRelativeResize="0"/>
          <p:nvPr/>
        </p:nvPicPr>
        <p:blipFill rotWithShape="1">
          <a:blip r:embed="rId3">
            <a:alphaModFix/>
          </a:blip>
          <a:srcRect/>
          <a:stretch/>
        </p:blipFill>
        <p:spPr>
          <a:xfrm>
            <a:off x="6216555" y="1581429"/>
            <a:ext cx="5668779" cy="4036445"/>
          </a:xfrm>
          <a:prstGeom prst="rect">
            <a:avLst/>
          </a:prstGeom>
          <a:noFill/>
          <a:ln>
            <a:noFill/>
          </a:ln>
        </p:spPr>
      </p:pic>
      <p:cxnSp>
        <p:nvCxnSpPr>
          <p:cNvPr id="741" name="Google Shape;741;g26d8d543c69_4_546"/>
          <p:cNvCxnSpPr/>
          <p:nvPr/>
        </p:nvCxnSpPr>
        <p:spPr>
          <a:xfrm rot="10800000">
            <a:off x="6687561" y="5075120"/>
            <a:ext cx="0" cy="970800"/>
          </a:xfrm>
          <a:prstGeom prst="straightConnector1">
            <a:avLst/>
          </a:prstGeom>
          <a:noFill/>
          <a:ln w="63500" cap="flat" cmpd="sng">
            <a:solidFill>
              <a:schemeClr val="accent5"/>
            </a:solidFill>
            <a:prstDash val="solid"/>
            <a:round/>
            <a:headEnd type="none" w="sm" len="sm"/>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26d8d543c69_4_556"/>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
        <p:nvSpPr>
          <p:cNvPr id="748" name="Google Shape;748;g26d8d543c69_4_556"/>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The </a:t>
            </a:r>
            <a:r>
              <a:rPr lang="en-US" sz="2400">
                <a:solidFill>
                  <a:schemeClr val="accent1"/>
                </a:solidFill>
              </a:rPr>
              <a:t>X axis </a:t>
            </a:r>
            <a:r>
              <a:rPr lang="en-US" sz="2400"/>
              <a:t>displays category names.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is horizontal on most charts.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is segmented into ticks, usually of equal size.</a:t>
            </a:r>
            <a:endParaRPr sz="2400"/>
          </a:p>
          <a:p>
            <a:pPr marL="230982" lvl="0" indent="-78582" algn="l" rtl="0">
              <a:lnSpc>
                <a:spcPct val="115000"/>
              </a:lnSpc>
              <a:spcBef>
                <a:spcPts val="480"/>
              </a:spcBef>
              <a:spcAft>
                <a:spcPts val="0"/>
              </a:spcAft>
              <a:buSzPts val="2400"/>
              <a:buNone/>
            </a:pPr>
            <a:endParaRPr sz="2400"/>
          </a:p>
          <a:p>
            <a:pPr marL="230982" lvl="0" indent="-78582" algn="l" rtl="0">
              <a:lnSpc>
                <a:spcPct val="115000"/>
              </a:lnSpc>
              <a:spcBef>
                <a:spcPts val="480"/>
              </a:spcBef>
              <a:spcAft>
                <a:spcPts val="0"/>
              </a:spcAft>
              <a:buSzPts val="2400"/>
              <a:buNone/>
            </a:pPr>
            <a:endParaRPr sz="2400"/>
          </a:p>
        </p:txBody>
      </p:sp>
      <p:sp>
        <p:nvSpPr>
          <p:cNvPr id="749" name="Google Shape;749;g26d8d543c69_4_556"/>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“X” axis</a:t>
            </a:r>
            <a:endParaRPr/>
          </a:p>
        </p:txBody>
      </p:sp>
      <p:sp>
        <p:nvSpPr>
          <p:cNvPr id="750" name="Google Shape;750;g26d8d543c69_4_556"/>
          <p:cNvSpPr/>
          <p:nvPr/>
        </p:nvSpPr>
        <p:spPr>
          <a:xfrm>
            <a:off x="6210299" y="534909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Century Gothic"/>
                <a:ea typeface="Century Gothic"/>
                <a:cs typeface="Century Gothic"/>
                <a:sym typeface="Century Gothic"/>
              </a:rPr>
              <a:t>https://www.americanpetproducts.org/press_industrytrends.asp</a:t>
            </a:r>
            <a:endParaRPr sz="1400" b="0" i="0" u="none" strike="noStrike" cap="none">
              <a:solidFill>
                <a:srgbClr val="000000"/>
              </a:solidFill>
              <a:latin typeface="Arial"/>
              <a:ea typeface="Arial"/>
              <a:cs typeface="Arial"/>
              <a:sym typeface="Arial"/>
            </a:endParaRPr>
          </a:p>
        </p:txBody>
      </p:sp>
      <p:pic>
        <p:nvPicPr>
          <p:cNvPr id="751" name="Google Shape;751;g26d8d543c69_4_556"/>
          <p:cNvPicPr preferRelativeResize="0"/>
          <p:nvPr/>
        </p:nvPicPr>
        <p:blipFill rotWithShape="1">
          <a:blip r:embed="rId3">
            <a:alphaModFix/>
          </a:blip>
          <a:srcRect/>
          <a:stretch/>
        </p:blipFill>
        <p:spPr>
          <a:xfrm>
            <a:off x="6216555" y="1581429"/>
            <a:ext cx="5668779" cy="4036445"/>
          </a:xfrm>
          <a:prstGeom prst="rect">
            <a:avLst/>
          </a:prstGeom>
          <a:noFill/>
          <a:ln>
            <a:noFill/>
          </a:ln>
        </p:spPr>
      </p:pic>
      <p:cxnSp>
        <p:nvCxnSpPr>
          <p:cNvPr id="752" name="Google Shape;752;g26d8d543c69_4_556"/>
          <p:cNvCxnSpPr/>
          <p:nvPr/>
        </p:nvCxnSpPr>
        <p:spPr>
          <a:xfrm rot="10800000">
            <a:off x="11511275" y="5086950"/>
            <a:ext cx="666300" cy="10200"/>
          </a:xfrm>
          <a:prstGeom prst="straightConnector1">
            <a:avLst/>
          </a:prstGeom>
          <a:noFill/>
          <a:ln w="63500" cap="flat" cmpd="sng">
            <a:solidFill>
              <a:schemeClr val="accent5"/>
            </a:solidFill>
            <a:prstDash val="solid"/>
            <a:round/>
            <a:headEnd type="none" w="sm" len="sm"/>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26d8d543c69_4_566"/>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56</a:t>
            </a:fld>
            <a:endParaRPr/>
          </a:p>
        </p:txBody>
      </p:sp>
      <p:sp>
        <p:nvSpPr>
          <p:cNvPr id="759" name="Google Shape;759;g26d8d543c69_4_566"/>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The </a:t>
            </a:r>
            <a:r>
              <a:rPr lang="en-US" sz="2400">
                <a:solidFill>
                  <a:schemeClr val="accent1"/>
                </a:solidFill>
              </a:rPr>
              <a:t>axis title </a:t>
            </a:r>
            <a:r>
              <a:rPr lang="en-US" sz="2400"/>
              <a:t>uses words to explain the entire axis.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 </a:t>
            </a:r>
            <a:r>
              <a:rPr lang="en-US" sz="2400">
                <a:solidFill>
                  <a:schemeClr val="accent1"/>
                </a:solidFill>
              </a:rPr>
              <a:t>axis labels </a:t>
            </a:r>
            <a:r>
              <a:rPr lang="en-US" sz="2400"/>
              <a:t>are words or numbers that mark the different axis ticks.</a:t>
            </a:r>
            <a:endParaRPr sz="2400"/>
          </a:p>
        </p:txBody>
      </p:sp>
      <p:sp>
        <p:nvSpPr>
          <p:cNvPr id="760" name="Google Shape;760;g26d8d543c69_4_566"/>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Axis titles and labels</a:t>
            </a:r>
            <a:endParaRPr/>
          </a:p>
        </p:txBody>
      </p:sp>
      <p:sp>
        <p:nvSpPr>
          <p:cNvPr id="761" name="Google Shape;761;g26d8d543c69_4_566"/>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pic>
        <p:nvPicPr>
          <p:cNvPr id="762" name="Google Shape;762;g26d8d543c69_4_566"/>
          <p:cNvPicPr preferRelativeResize="0"/>
          <p:nvPr/>
        </p:nvPicPr>
        <p:blipFill rotWithShape="1">
          <a:blip r:embed="rId3">
            <a:alphaModFix/>
          </a:blip>
          <a:srcRect/>
          <a:stretch/>
        </p:blipFill>
        <p:spPr>
          <a:xfrm>
            <a:off x="6216555" y="1581429"/>
            <a:ext cx="5668779" cy="4036445"/>
          </a:xfrm>
          <a:prstGeom prst="rect">
            <a:avLst/>
          </a:prstGeom>
          <a:noFill/>
          <a:ln>
            <a:noFill/>
          </a:ln>
        </p:spPr>
      </p:pic>
      <p:cxnSp>
        <p:nvCxnSpPr>
          <p:cNvPr id="763" name="Google Shape;763;g26d8d543c69_4_566"/>
          <p:cNvCxnSpPr/>
          <p:nvPr/>
        </p:nvCxnSpPr>
        <p:spPr>
          <a:xfrm rot="10800000">
            <a:off x="6419100" y="3870200"/>
            <a:ext cx="12600" cy="1041600"/>
          </a:xfrm>
          <a:prstGeom prst="straightConnector1">
            <a:avLst/>
          </a:prstGeom>
          <a:noFill/>
          <a:ln w="63500" cap="flat" cmpd="sng">
            <a:solidFill>
              <a:schemeClr val="accent5"/>
            </a:solidFill>
            <a:prstDash val="solid"/>
            <a:round/>
            <a:headEnd type="none" w="sm" len="sm"/>
            <a:tailEnd type="triangle" w="med" len="med"/>
          </a:ln>
        </p:spPr>
      </p:cxnSp>
      <p:cxnSp>
        <p:nvCxnSpPr>
          <p:cNvPr id="764" name="Google Shape;764;g26d8d543c69_4_566"/>
          <p:cNvCxnSpPr/>
          <p:nvPr/>
        </p:nvCxnSpPr>
        <p:spPr>
          <a:xfrm rot="10800000">
            <a:off x="6788600" y="5055975"/>
            <a:ext cx="13800" cy="914400"/>
          </a:xfrm>
          <a:prstGeom prst="straightConnector1">
            <a:avLst/>
          </a:prstGeom>
          <a:noFill/>
          <a:ln w="63500" cap="flat" cmpd="sng">
            <a:solidFill>
              <a:schemeClr val="accent5"/>
            </a:solidFill>
            <a:prstDash val="solid"/>
            <a:round/>
            <a:headEnd type="none" w="sm" len="sm"/>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26d8d543c69_4_577"/>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
        <p:nvSpPr>
          <p:cNvPr id="771" name="Google Shape;771;g26d8d543c69_4_577"/>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Gridlines</a:t>
            </a:r>
            <a:r>
              <a:rPr lang="en-US" sz="2400"/>
              <a:t> are horizontal or vertical lines that extend from the axis.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They can be used to make data easier to read (but sometimes make a chart too cluttered).</a:t>
            </a:r>
            <a:endParaRPr sz="2400"/>
          </a:p>
          <a:p>
            <a:pPr marL="495300" lvl="0" indent="-190500" algn="l" rtl="0">
              <a:lnSpc>
                <a:spcPct val="115000"/>
              </a:lnSpc>
              <a:spcBef>
                <a:spcPts val="480"/>
              </a:spcBef>
              <a:spcAft>
                <a:spcPts val="0"/>
              </a:spcAft>
              <a:buSzPts val="2400"/>
              <a:buNone/>
            </a:pPr>
            <a:endParaRPr sz="2400"/>
          </a:p>
        </p:txBody>
      </p:sp>
      <p:sp>
        <p:nvSpPr>
          <p:cNvPr id="772" name="Google Shape;772;g26d8d543c69_4_577"/>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Gridlines</a:t>
            </a:r>
            <a:endParaRPr/>
          </a:p>
        </p:txBody>
      </p:sp>
      <p:sp>
        <p:nvSpPr>
          <p:cNvPr id="773" name="Google Shape;773;g26d8d543c69_4_577"/>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pic>
        <p:nvPicPr>
          <p:cNvPr id="774" name="Google Shape;774;g26d8d543c69_4_577"/>
          <p:cNvPicPr preferRelativeResize="0"/>
          <p:nvPr/>
        </p:nvPicPr>
        <p:blipFill rotWithShape="1">
          <a:blip r:embed="rId3">
            <a:alphaModFix/>
          </a:blip>
          <a:srcRect/>
          <a:stretch/>
        </p:blipFill>
        <p:spPr>
          <a:xfrm>
            <a:off x="6216555" y="1581429"/>
            <a:ext cx="5668779" cy="4036445"/>
          </a:xfrm>
          <a:prstGeom prst="rect">
            <a:avLst/>
          </a:prstGeom>
          <a:noFill/>
          <a:ln>
            <a:noFill/>
          </a:ln>
        </p:spPr>
      </p:pic>
      <p:cxnSp>
        <p:nvCxnSpPr>
          <p:cNvPr id="775" name="Google Shape;775;g26d8d543c69_4_577"/>
          <p:cNvCxnSpPr/>
          <p:nvPr/>
        </p:nvCxnSpPr>
        <p:spPr>
          <a:xfrm rot="10800000">
            <a:off x="11403050" y="2024450"/>
            <a:ext cx="756000" cy="30900"/>
          </a:xfrm>
          <a:prstGeom prst="straightConnector1">
            <a:avLst/>
          </a:prstGeom>
          <a:noFill/>
          <a:ln w="63500" cap="flat" cmpd="sng">
            <a:solidFill>
              <a:schemeClr val="accent5"/>
            </a:solidFill>
            <a:prstDash val="solid"/>
            <a:round/>
            <a:headEnd type="none" w="sm" len="sm"/>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g26d8d543c69_4_587"/>
          <p:cNvPicPr preferRelativeResize="0"/>
          <p:nvPr/>
        </p:nvPicPr>
        <p:blipFill rotWithShape="1">
          <a:blip r:embed="rId3">
            <a:alphaModFix/>
          </a:blip>
          <a:srcRect/>
          <a:stretch/>
        </p:blipFill>
        <p:spPr>
          <a:xfrm>
            <a:off x="6290798" y="1623408"/>
            <a:ext cx="5333200" cy="3941060"/>
          </a:xfrm>
          <a:prstGeom prst="rect">
            <a:avLst/>
          </a:prstGeom>
          <a:noFill/>
          <a:ln>
            <a:noFill/>
          </a:ln>
        </p:spPr>
      </p:pic>
      <p:sp>
        <p:nvSpPr>
          <p:cNvPr id="782" name="Google Shape;782;g26d8d543c69_4_587"/>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a:t>
            </a:fld>
            <a:endParaRPr/>
          </a:p>
        </p:txBody>
      </p:sp>
      <p:sp>
        <p:nvSpPr>
          <p:cNvPr id="783" name="Google Shape;783;g26d8d543c69_4_587"/>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t>A </a:t>
            </a:r>
            <a:r>
              <a:rPr lang="en-US" sz="2400">
                <a:solidFill>
                  <a:schemeClr val="accent1"/>
                </a:solidFill>
              </a:rPr>
              <a:t>data series </a:t>
            </a:r>
            <a:r>
              <a:rPr lang="en-US" sz="2400"/>
              <a:t>is a set of related data.</a:t>
            </a:r>
            <a:endParaRPr sz="2400"/>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A chart can have one or more series.</a:t>
            </a:r>
            <a:endParaRPr sz="2400"/>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Each chart type displays series differently.</a:t>
            </a:r>
            <a:endParaRPr sz="2400"/>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Often series correspond to a row of data.</a:t>
            </a:r>
            <a:endParaRPr sz="2400"/>
          </a:p>
        </p:txBody>
      </p:sp>
      <p:sp>
        <p:nvSpPr>
          <p:cNvPr id="784" name="Google Shape;784;g26d8d543c69_4_587"/>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Data series</a:t>
            </a:r>
            <a:endParaRPr/>
          </a:p>
        </p:txBody>
      </p:sp>
      <p:cxnSp>
        <p:nvCxnSpPr>
          <p:cNvPr id="785" name="Google Shape;785;g26d8d543c69_4_587"/>
          <p:cNvCxnSpPr/>
          <p:nvPr/>
        </p:nvCxnSpPr>
        <p:spPr>
          <a:xfrm rot="10800000">
            <a:off x="9896795" y="4042773"/>
            <a:ext cx="1014300" cy="0"/>
          </a:xfrm>
          <a:prstGeom prst="straightConnector1">
            <a:avLst/>
          </a:prstGeom>
          <a:noFill/>
          <a:ln w="63500" cap="flat" cmpd="sng">
            <a:solidFill>
              <a:schemeClr val="accent5"/>
            </a:solidFill>
            <a:prstDash val="solid"/>
            <a:round/>
            <a:headEnd type="none" w="sm" len="sm"/>
            <a:tailEnd type="triangle" w="med" len="med"/>
          </a:ln>
        </p:spPr>
      </p:cxnSp>
      <p:sp>
        <p:nvSpPr>
          <p:cNvPr id="786" name="Google Shape;786;g26d8d543c69_4_587"/>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26d8d543c69_4_597"/>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59</a:t>
            </a:fld>
            <a:endParaRPr/>
          </a:p>
        </p:txBody>
      </p:sp>
      <p:sp>
        <p:nvSpPr>
          <p:cNvPr id="793" name="Google Shape;793;g26d8d543c69_4_597"/>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A </a:t>
            </a:r>
            <a:r>
              <a:rPr lang="en-US" sz="2400">
                <a:solidFill>
                  <a:schemeClr val="accent1"/>
                </a:solidFill>
              </a:rPr>
              <a:t>legend</a:t>
            </a:r>
            <a:r>
              <a:rPr lang="en-US" sz="2400"/>
              <a:t> shows what kind of data is represented in the chart.</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may identify patterns, colors, or symbols associated with the markers of a chart data series. </a:t>
            </a:r>
            <a:endParaRPr sz="2400"/>
          </a:p>
        </p:txBody>
      </p:sp>
      <p:sp>
        <p:nvSpPr>
          <p:cNvPr id="794" name="Google Shape;794;g26d8d543c69_4_597"/>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Legend</a:t>
            </a:r>
            <a:endParaRPr/>
          </a:p>
        </p:txBody>
      </p:sp>
      <p:sp>
        <p:nvSpPr>
          <p:cNvPr id="795" name="Google Shape;795;g26d8d543c69_4_597"/>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pic>
        <p:nvPicPr>
          <p:cNvPr id="796" name="Google Shape;796;g26d8d543c69_4_597"/>
          <p:cNvPicPr preferRelativeResize="0"/>
          <p:nvPr/>
        </p:nvPicPr>
        <p:blipFill rotWithShape="1">
          <a:blip r:embed="rId3">
            <a:alphaModFix/>
          </a:blip>
          <a:srcRect/>
          <a:stretch/>
        </p:blipFill>
        <p:spPr>
          <a:xfrm>
            <a:off x="6290798" y="1623408"/>
            <a:ext cx="5333200" cy="3941060"/>
          </a:xfrm>
          <a:prstGeom prst="rect">
            <a:avLst/>
          </a:prstGeom>
          <a:noFill/>
          <a:ln>
            <a:noFill/>
          </a:ln>
        </p:spPr>
      </p:pic>
      <p:cxnSp>
        <p:nvCxnSpPr>
          <p:cNvPr id="797" name="Google Shape;797;g26d8d543c69_4_597"/>
          <p:cNvCxnSpPr/>
          <p:nvPr/>
        </p:nvCxnSpPr>
        <p:spPr>
          <a:xfrm rot="10800000">
            <a:off x="8957450" y="5488025"/>
            <a:ext cx="717900" cy="480300"/>
          </a:xfrm>
          <a:prstGeom prst="straightConnector1">
            <a:avLst/>
          </a:prstGeom>
          <a:noFill/>
          <a:ln w="63500" cap="flat" cmpd="sng">
            <a:solidFill>
              <a:schemeClr val="accent5"/>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91" name="Google Shape;291;p270"/>
          <p:cNvSpPr txBox="1">
            <a:spLocks noGrp="1"/>
          </p:cNvSpPr>
          <p:nvPr>
            <p:ph type="body" idx="1"/>
          </p:nvPr>
        </p:nvSpPr>
        <p:spPr>
          <a:xfrm>
            <a:off x="6389637" y="1491916"/>
            <a:ext cx="5361745" cy="4620857"/>
          </a:xfrm>
          <a:prstGeom prst="rect">
            <a:avLst/>
          </a:prstGeom>
          <a:solidFill>
            <a:schemeClr val="lt1"/>
          </a:solid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2000"/>
              <a:buChar char="●"/>
            </a:pPr>
            <a:r>
              <a:rPr lang="en-US" b="1"/>
              <a:t>Day 2</a:t>
            </a:r>
            <a:endParaRPr/>
          </a:p>
          <a:p>
            <a:pPr marL="914400" lvl="1" indent="-317500" algn="l" rtl="0">
              <a:lnSpc>
                <a:spcPct val="115000"/>
              </a:lnSpc>
              <a:spcBef>
                <a:spcPts val="0"/>
              </a:spcBef>
              <a:spcAft>
                <a:spcPts val="0"/>
              </a:spcAft>
              <a:buSzPts val="2000"/>
              <a:buChar char="○"/>
            </a:pPr>
            <a:r>
              <a:rPr lang="en-US"/>
              <a:t>Common charts and graphs</a:t>
            </a:r>
            <a:endParaRPr/>
          </a:p>
          <a:p>
            <a:pPr marL="914400" lvl="1" indent="-317500" algn="l" rtl="0">
              <a:lnSpc>
                <a:spcPct val="115000"/>
              </a:lnSpc>
              <a:spcBef>
                <a:spcPts val="0"/>
              </a:spcBef>
              <a:spcAft>
                <a:spcPts val="0"/>
              </a:spcAft>
              <a:buSzPts val="2000"/>
              <a:buChar char="○"/>
            </a:pPr>
            <a:r>
              <a:rPr lang="en-US"/>
              <a:t>Choosing a visual</a:t>
            </a:r>
            <a:endParaRPr/>
          </a:p>
          <a:p>
            <a:pPr marL="914400" lvl="1" indent="-317500" algn="l" rtl="0">
              <a:lnSpc>
                <a:spcPct val="115000"/>
              </a:lnSpc>
              <a:spcBef>
                <a:spcPts val="0"/>
              </a:spcBef>
              <a:spcAft>
                <a:spcPts val="0"/>
              </a:spcAft>
              <a:buSzPts val="2000"/>
              <a:buChar char="○"/>
            </a:pPr>
            <a:r>
              <a:rPr lang="en-US"/>
              <a:t>Reducing chart clutter</a:t>
            </a:r>
            <a:endParaRPr/>
          </a:p>
          <a:p>
            <a:pPr marL="914400" lvl="1" indent="-190500" algn="l" rtl="0">
              <a:lnSpc>
                <a:spcPct val="115000"/>
              </a:lnSpc>
              <a:spcBef>
                <a:spcPts val="0"/>
              </a:spcBef>
              <a:spcAft>
                <a:spcPts val="0"/>
              </a:spcAft>
              <a:buSzPts val="2000"/>
              <a:buNone/>
            </a:pPr>
            <a:endParaRPr/>
          </a:p>
          <a:p>
            <a:pPr marL="596900" lvl="1" indent="0" algn="l" rtl="0">
              <a:lnSpc>
                <a:spcPct val="115000"/>
              </a:lnSpc>
              <a:spcBef>
                <a:spcPts val="0"/>
              </a:spcBef>
              <a:spcAft>
                <a:spcPts val="0"/>
              </a:spcAft>
              <a:buSzPts val="2000"/>
              <a:buNone/>
            </a:pPr>
            <a:endParaRPr/>
          </a:p>
          <a:p>
            <a:pPr marL="457200" lvl="0" indent="-342900" algn="l" rtl="0">
              <a:lnSpc>
                <a:spcPct val="115000"/>
              </a:lnSpc>
              <a:spcBef>
                <a:spcPts val="0"/>
              </a:spcBef>
              <a:spcAft>
                <a:spcPts val="0"/>
              </a:spcAft>
              <a:buSzPts val="2000"/>
              <a:buChar char="●"/>
            </a:pPr>
            <a:r>
              <a:rPr lang="en-US" b="1"/>
              <a:t>Day 4</a:t>
            </a:r>
            <a:endParaRPr/>
          </a:p>
          <a:p>
            <a:pPr marL="914400" lvl="1" indent="-317500" algn="l" rtl="0">
              <a:lnSpc>
                <a:spcPct val="115000"/>
              </a:lnSpc>
              <a:spcBef>
                <a:spcPts val="0"/>
              </a:spcBef>
              <a:spcAft>
                <a:spcPts val="0"/>
              </a:spcAft>
              <a:buSzPts val="2000"/>
              <a:buChar char="○"/>
            </a:pPr>
            <a:r>
              <a:rPr lang="en-US"/>
              <a:t>Data storytelling</a:t>
            </a:r>
            <a:endParaRPr/>
          </a:p>
          <a:p>
            <a:pPr marL="457200" lvl="0" indent="-215900" algn="l" rtl="0">
              <a:lnSpc>
                <a:spcPct val="115000"/>
              </a:lnSpc>
              <a:spcBef>
                <a:spcPts val="0"/>
              </a:spcBef>
              <a:spcAft>
                <a:spcPts val="0"/>
              </a:spcAft>
              <a:buSzPts val="2000"/>
              <a:buNone/>
            </a:pPr>
            <a:endParaRPr/>
          </a:p>
        </p:txBody>
      </p:sp>
      <p:sp>
        <p:nvSpPr>
          <p:cNvPr id="292" name="Google Shape;292;p270"/>
          <p:cNvSpPr txBox="1">
            <a:spLocks noGrp="1"/>
          </p:cNvSpPr>
          <p:nvPr>
            <p:ph type="body" idx="2"/>
          </p:nvPr>
        </p:nvSpPr>
        <p:spPr>
          <a:xfrm>
            <a:off x="415599" y="1491917"/>
            <a:ext cx="6523083" cy="4620858"/>
          </a:xfrm>
          <a:prstGeom prst="rect">
            <a:avLst/>
          </a:prstGeom>
          <a:solidFill>
            <a:schemeClr val="lt1"/>
          </a:solid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2000"/>
              <a:buChar char="●"/>
            </a:pPr>
            <a:r>
              <a:rPr lang="en-US" b="1"/>
              <a:t>Day 1</a:t>
            </a:r>
            <a:endParaRPr/>
          </a:p>
          <a:p>
            <a:pPr marL="914400" lvl="1" indent="-317500" algn="l" rtl="0">
              <a:lnSpc>
                <a:spcPct val="115000"/>
              </a:lnSpc>
              <a:spcBef>
                <a:spcPts val="0"/>
              </a:spcBef>
              <a:spcAft>
                <a:spcPts val="0"/>
              </a:spcAft>
              <a:buSzPts val="2000"/>
              <a:buChar char="○"/>
            </a:pPr>
            <a:r>
              <a:rPr lang="en-US"/>
              <a:t>The basics of data visualization</a:t>
            </a:r>
            <a:endParaRPr/>
          </a:p>
          <a:p>
            <a:pPr marL="914400" lvl="1" indent="-317500" algn="l" rtl="0">
              <a:lnSpc>
                <a:spcPct val="115000"/>
              </a:lnSpc>
              <a:spcBef>
                <a:spcPts val="0"/>
              </a:spcBef>
              <a:spcAft>
                <a:spcPts val="0"/>
              </a:spcAft>
              <a:buSzPts val="2000"/>
              <a:buChar char="○"/>
            </a:pPr>
            <a:r>
              <a:rPr lang="en-US"/>
              <a:t>Getting started with data visualization</a:t>
            </a:r>
            <a:endParaRPr/>
          </a:p>
          <a:p>
            <a:pPr marL="914400" lvl="1" indent="-317500" algn="l" rtl="0">
              <a:lnSpc>
                <a:spcPct val="115000"/>
              </a:lnSpc>
              <a:spcBef>
                <a:spcPts val="0"/>
              </a:spcBef>
              <a:spcAft>
                <a:spcPts val="0"/>
              </a:spcAft>
              <a:buSzPts val="2000"/>
              <a:buChar char="○"/>
            </a:pPr>
            <a:r>
              <a:rPr lang="en-US"/>
              <a:t>The anatomy of a chart</a:t>
            </a:r>
            <a:endParaRPr/>
          </a:p>
          <a:p>
            <a:pPr marL="914400" lvl="1" indent="-190500" algn="l" rtl="0">
              <a:lnSpc>
                <a:spcPct val="115000"/>
              </a:lnSpc>
              <a:spcBef>
                <a:spcPts val="0"/>
              </a:spcBef>
              <a:spcAft>
                <a:spcPts val="0"/>
              </a:spcAft>
              <a:buSzPts val="2000"/>
              <a:buNone/>
            </a:pPr>
            <a:endParaRPr/>
          </a:p>
          <a:p>
            <a:pPr marL="457200" lvl="0" indent="-342900" algn="l" rtl="0">
              <a:lnSpc>
                <a:spcPct val="115000"/>
              </a:lnSpc>
              <a:spcBef>
                <a:spcPts val="0"/>
              </a:spcBef>
              <a:spcAft>
                <a:spcPts val="0"/>
              </a:spcAft>
              <a:buSzPts val="2000"/>
              <a:buChar char="●"/>
            </a:pPr>
            <a:r>
              <a:rPr lang="en-US" b="1"/>
              <a:t>Day 3</a:t>
            </a:r>
            <a:endParaRPr/>
          </a:p>
          <a:p>
            <a:pPr marL="914400" lvl="1" indent="-317500" algn="l" rtl="0">
              <a:lnSpc>
                <a:spcPct val="115000"/>
              </a:lnSpc>
              <a:spcBef>
                <a:spcPts val="0"/>
              </a:spcBef>
              <a:spcAft>
                <a:spcPts val="0"/>
              </a:spcAft>
              <a:buSzPts val="2000"/>
              <a:buChar char="○"/>
            </a:pPr>
            <a:r>
              <a:rPr lang="en-US"/>
              <a:t>Visual design theory</a:t>
            </a:r>
            <a:endParaRPr/>
          </a:p>
          <a:p>
            <a:pPr marL="914400" lvl="1" indent="-317500" algn="l" rtl="0">
              <a:lnSpc>
                <a:spcPct val="115000"/>
              </a:lnSpc>
              <a:spcBef>
                <a:spcPts val="0"/>
              </a:spcBef>
              <a:spcAft>
                <a:spcPts val="0"/>
              </a:spcAft>
              <a:buSzPts val="2000"/>
              <a:buChar char="○"/>
            </a:pPr>
            <a:r>
              <a:rPr lang="en-US"/>
              <a:t>Common mistakes</a:t>
            </a:r>
            <a:endParaRPr/>
          </a:p>
          <a:p>
            <a:pPr marL="914400" lvl="1" indent="-317500" algn="l" rtl="0">
              <a:lnSpc>
                <a:spcPct val="115000"/>
              </a:lnSpc>
              <a:spcBef>
                <a:spcPts val="0"/>
              </a:spcBef>
              <a:spcAft>
                <a:spcPts val="0"/>
              </a:spcAft>
              <a:buSzPts val="2000"/>
              <a:buChar char="○"/>
            </a:pPr>
            <a:r>
              <a:rPr lang="en-US"/>
              <a:t>Misleading statistics and visual distortions</a:t>
            </a:r>
            <a:endParaRPr/>
          </a:p>
          <a:p>
            <a:pPr marL="457200" lvl="0" indent="-215900" algn="l" rtl="0">
              <a:lnSpc>
                <a:spcPct val="115000"/>
              </a:lnSpc>
              <a:spcBef>
                <a:spcPts val="0"/>
              </a:spcBef>
              <a:spcAft>
                <a:spcPts val="0"/>
              </a:spcAft>
              <a:buSzPts val="20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g26d8d543c69_4_607"/>
          <p:cNvPicPr preferRelativeResize="0"/>
          <p:nvPr/>
        </p:nvPicPr>
        <p:blipFill rotWithShape="1">
          <a:blip r:embed="rId3">
            <a:alphaModFix/>
          </a:blip>
          <a:srcRect/>
          <a:stretch/>
        </p:blipFill>
        <p:spPr>
          <a:xfrm>
            <a:off x="6324800" y="1592212"/>
            <a:ext cx="5417609" cy="4003449"/>
          </a:xfrm>
          <a:prstGeom prst="rect">
            <a:avLst/>
          </a:prstGeom>
          <a:noFill/>
          <a:ln>
            <a:noFill/>
          </a:ln>
        </p:spPr>
      </p:pic>
      <p:sp>
        <p:nvSpPr>
          <p:cNvPr id="804" name="Google Shape;804;g26d8d543c69_4_607"/>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60</a:t>
            </a:fld>
            <a:endParaRPr/>
          </a:p>
        </p:txBody>
      </p:sp>
      <p:sp>
        <p:nvSpPr>
          <p:cNvPr id="805" name="Google Shape;805;g26d8d543c69_4_607"/>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Markers, </a:t>
            </a:r>
            <a:r>
              <a:rPr lang="en-US" sz="2400"/>
              <a:t>or </a:t>
            </a:r>
            <a:r>
              <a:rPr lang="en-US" sz="2400">
                <a:solidFill>
                  <a:schemeClr val="accent1"/>
                </a:solidFill>
              </a:rPr>
              <a:t>data labels, </a:t>
            </a:r>
            <a:r>
              <a:rPr lang="en-US" sz="2400"/>
              <a:t>identify a single data point.</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They can be used on all data points in a series or only some.</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They can be a good way to emphasize a particular piece of data on the chart.</a:t>
            </a:r>
            <a:endParaRPr sz="2400"/>
          </a:p>
        </p:txBody>
      </p:sp>
      <p:sp>
        <p:nvSpPr>
          <p:cNvPr id="806" name="Google Shape;806;g26d8d543c69_4_607"/>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Markers / data labels</a:t>
            </a:r>
            <a:endParaRPr/>
          </a:p>
        </p:txBody>
      </p:sp>
      <p:cxnSp>
        <p:nvCxnSpPr>
          <p:cNvPr id="807" name="Google Shape;807;g26d8d543c69_4_607"/>
          <p:cNvCxnSpPr/>
          <p:nvPr/>
        </p:nvCxnSpPr>
        <p:spPr>
          <a:xfrm>
            <a:off x="9477200" y="2463985"/>
            <a:ext cx="0" cy="863100"/>
          </a:xfrm>
          <a:prstGeom prst="straightConnector1">
            <a:avLst/>
          </a:prstGeom>
          <a:noFill/>
          <a:ln w="63500" cap="flat" cmpd="sng">
            <a:solidFill>
              <a:schemeClr val="accent5"/>
            </a:solidFill>
            <a:prstDash val="solid"/>
            <a:round/>
            <a:headEnd type="none" w="sm" len="sm"/>
            <a:tailEnd type="triangle" w="med" len="med"/>
          </a:ln>
        </p:spPr>
      </p:cxnSp>
      <p:sp>
        <p:nvSpPr>
          <p:cNvPr id="808" name="Google Shape;808;g26d8d543c69_4_607"/>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g26d8d543c69_4_617"/>
          <p:cNvPicPr preferRelativeResize="0"/>
          <p:nvPr/>
        </p:nvPicPr>
        <p:blipFill rotWithShape="1">
          <a:blip r:embed="rId3">
            <a:alphaModFix/>
          </a:blip>
          <a:srcRect/>
          <a:stretch/>
        </p:blipFill>
        <p:spPr>
          <a:xfrm>
            <a:off x="6324800" y="1573750"/>
            <a:ext cx="5417600" cy="4003421"/>
          </a:xfrm>
          <a:prstGeom prst="rect">
            <a:avLst/>
          </a:prstGeom>
          <a:noFill/>
          <a:ln>
            <a:noFill/>
          </a:ln>
        </p:spPr>
      </p:pic>
      <p:sp>
        <p:nvSpPr>
          <p:cNvPr id="815" name="Google Shape;815;g26d8d543c69_4_617"/>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61</a:t>
            </a:fld>
            <a:endParaRPr/>
          </a:p>
        </p:txBody>
      </p:sp>
      <p:sp>
        <p:nvSpPr>
          <p:cNvPr id="816" name="Google Shape;816;g26d8d543c69_4_617"/>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A </a:t>
            </a:r>
            <a:r>
              <a:rPr lang="en-US" sz="2400">
                <a:solidFill>
                  <a:schemeClr val="accent1"/>
                </a:solidFill>
              </a:rPr>
              <a:t>trendline</a:t>
            </a:r>
            <a:r>
              <a:rPr lang="en-US" sz="2400"/>
              <a:t> is a line that shows the general pattern or overall direction of the data.</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It can be straight or curved.</a:t>
            </a:r>
            <a:endParaRPr sz="2400"/>
          </a:p>
        </p:txBody>
      </p:sp>
      <p:sp>
        <p:nvSpPr>
          <p:cNvPr id="817" name="Google Shape;817;g26d8d543c69_4_617"/>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Trendline</a:t>
            </a:r>
            <a:endParaRPr/>
          </a:p>
        </p:txBody>
      </p:sp>
      <p:cxnSp>
        <p:nvCxnSpPr>
          <p:cNvPr id="818" name="Google Shape;818;g26d8d543c69_4_617"/>
          <p:cNvCxnSpPr/>
          <p:nvPr/>
        </p:nvCxnSpPr>
        <p:spPr>
          <a:xfrm>
            <a:off x="8848626" y="2834131"/>
            <a:ext cx="0" cy="985800"/>
          </a:xfrm>
          <a:prstGeom prst="straightConnector1">
            <a:avLst/>
          </a:prstGeom>
          <a:noFill/>
          <a:ln w="63500" cap="flat" cmpd="sng">
            <a:solidFill>
              <a:schemeClr val="accent5"/>
            </a:solidFill>
            <a:prstDash val="solid"/>
            <a:round/>
            <a:headEnd type="none" w="sm" len="sm"/>
            <a:tailEnd type="triangle" w="med" len="med"/>
          </a:ln>
        </p:spPr>
      </p:cxnSp>
      <p:sp>
        <p:nvSpPr>
          <p:cNvPr id="819" name="Google Shape;819;g26d8d543c69_4_617"/>
          <p:cNvSpPr/>
          <p:nvPr/>
        </p:nvSpPr>
        <p:spPr>
          <a:xfrm>
            <a:off x="6189892" y="6081541"/>
            <a:ext cx="5722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BFBFBF"/>
                </a:solidFill>
                <a:latin typeface="Century Gothic"/>
                <a:ea typeface="Century Gothic"/>
                <a:cs typeface="Century Gothic"/>
                <a:sym typeface="Century Gothic"/>
              </a:rPr>
              <a:t>https://www.americanpetproducts.org/press_industrytrends.asp</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26d8d543c69_4_886"/>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a:t>
            </a:fld>
            <a:endParaRPr/>
          </a:p>
        </p:txBody>
      </p:sp>
      <p:sp>
        <p:nvSpPr>
          <p:cNvPr id="826" name="Google Shape;826;g26d8d543c69_4_886"/>
          <p:cNvSpPr txBox="1">
            <a:spLocks noGrp="1"/>
          </p:cNvSpPr>
          <p:nvPr>
            <p:ph type="body" idx="1"/>
          </p:nvPr>
        </p:nvSpPr>
        <p:spPr>
          <a:xfrm>
            <a:off x="625497" y="1550724"/>
            <a:ext cx="6613500" cy="4476900"/>
          </a:xfrm>
          <a:prstGeom prst="rect">
            <a:avLst/>
          </a:prstGeom>
          <a:noFill/>
          <a:ln>
            <a:noFill/>
          </a:ln>
        </p:spPr>
        <p:txBody>
          <a:bodyPr spcFirstLastPara="1" wrap="square" lIns="91425" tIns="45700" rIns="91425" bIns="45700" anchor="t" anchorCtr="0">
            <a:normAutofit fontScale="92500" lnSpcReduction="20000"/>
          </a:bodyPr>
          <a:lstStyle/>
          <a:p>
            <a:pPr marL="342900" lvl="0" indent="-342899" algn="l" rtl="0">
              <a:lnSpc>
                <a:spcPct val="115000"/>
              </a:lnSpc>
              <a:spcBef>
                <a:spcPts val="0"/>
              </a:spcBef>
              <a:spcAft>
                <a:spcPts val="0"/>
              </a:spcAft>
              <a:buSzPct val="108107"/>
              <a:buChar char="●"/>
            </a:pPr>
            <a:r>
              <a:rPr lang="en-US" sz="2400"/>
              <a:t>Elements common to most charts include</a:t>
            </a:r>
            <a:r>
              <a:rPr lang="en-US" sz="2400">
                <a:solidFill>
                  <a:schemeClr val="dk2"/>
                </a:solidFill>
              </a:rPr>
              <a:t>:</a:t>
            </a:r>
            <a:endParaRPr/>
          </a:p>
          <a:p>
            <a:pPr marL="800100" lvl="1" indent="-342899" algn="l" rtl="0">
              <a:lnSpc>
                <a:spcPct val="115000"/>
              </a:lnSpc>
              <a:spcBef>
                <a:spcPts val="1200"/>
              </a:spcBef>
              <a:spcAft>
                <a:spcPts val="0"/>
              </a:spcAft>
              <a:buSzPct val="108107"/>
              <a:buFont typeface="Courier New"/>
              <a:buChar char="o"/>
            </a:pPr>
            <a:r>
              <a:rPr lang="en-US" sz="2400">
                <a:solidFill>
                  <a:schemeClr val="dk2"/>
                </a:solidFill>
              </a:rPr>
              <a:t>Title</a:t>
            </a:r>
            <a:endParaRPr>
              <a:solidFill>
                <a:schemeClr val="dk2"/>
              </a:solidFill>
            </a:endParaRPr>
          </a:p>
          <a:p>
            <a:pPr marL="800100" lvl="1" indent="-342899" algn="l" rtl="0">
              <a:lnSpc>
                <a:spcPct val="115000"/>
              </a:lnSpc>
              <a:spcBef>
                <a:spcPts val="0"/>
              </a:spcBef>
              <a:spcAft>
                <a:spcPts val="0"/>
              </a:spcAft>
              <a:buSzPct val="108107"/>
              <a:buFont typeface="Courier New"/>
              <a:buChar char="o"/>
            </a:pPr>
            <a:r>
              <a:rPr lang="en-US" sz="2400">
                <a:solidFill>
                  <a:schemeClr val="dk2"/>
                </a:solidFill>
              </a:rPr>
              <a:t>“Y” axis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“X” axis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Axis titles and labels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Gridlines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One or more data series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Legends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Markers or data labels</a:t>
            </a:r>
            <a:endParaRPr/>
          </a:p>
          <a:p>
            <a:pPr marL="800100" lvl="1" indent="-342899" algn="l" rtl="0">
              <a:lnSpc>
                <a:spcPct val="115000"/>
              </a:lnSpc>
              <a:spcBef>
                <a:spcPts val="480"/>
              </a:spcBef>
              <a:spcAft>
                <a:spcPts val="0"/>
              </a:spcAft>
              <a:buSzPct val="108107"/>
              <a:buFont typeface="Courier New"/>
              <a:buChar char="o"/>
            </a:pPr>
            <a:r>
              <a:rPr lang="en-US" sz="2400">
                <a:solidFill>
                  <a:schemeClr val="dk2"/>
                </a:solidFill>
              </a:rPr>
              <a:t>Trendlines</a:t>
            </a:r>
            <a:endParaRPr/>
          </a:p>
          <a:p>
            <a:pPr marL="342900" lvl="0" indent="-190500" algn="l" rtl="0">
              <a:lnSpc>
                <a:spcPct val="115000"/>
              </a:lnSpc>
              <a:spcBef>
                <a:spcPts val="0"/>
              </a:spcBef>
              <a:spcAft>
                <a:spcPts val="0"/>
              </a:spcAft>
              <a:buSzPct val="108107"/>
              <a:buNone/>
            </a:pPr>
            <a:endParaRPr sz="2400"/>
          </a:p>
        </p:txBody>
      </p:sp>
      <p:sp>
        <p:nvSpPr>
          <p:cNvPr id="827" name="Google Shape;827;g26d8d543c69_4_886"/>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 anatomy of a chart</a:t>
            </a:r>
            <a:endParaRPr/>
          </a:p>
        </p:txBody>
      </p:sp>
      <p:pic>
        <p:nvPicPr>
          <p:cNvPr id="828" name="Google Shape;828;g26d8d543c69_4_886" descr="Data visualization Vector Icons free download in SVG, PNG Format"/>
          <p:cNvPicPr preferRelativeResize="0"/>
          <p:nvPr/>
        </p:nvPicPr>
        <p:blipFill rotWithShape="1">
          <a:blip r:embed="rId3">
            <a:alphaModFix/>
          </a:blip>
          <a:srcRect/>
          <a:stretch/>
        </p:blipFill>
        <p:spPr>
          <a:xfrm>
            <a:off x="7239000" y="1876948"/>
            <a:ext cx="3842406" cy="384240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834" name="Google Shape;834;p95"/>
          <p:cNvSpPr txBox="1">
            <a:spLocks noGrp="1"/>
          </p:cNvSpPr>
          <p:nvPr>
            <p:ph type="body" idx="1"/>
          </p:nvPr>
        </p:nvSpPr>
        <p:spPr>
          <a:xfrm>
            <a:off x="416389" y="1537176"/>
            <a:ext cx="8613312" cy="4554538"/>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Clr>
                <a:schemeClr val="dk2"/>
              </a:buClr>
              <a:buSzPts val="2400"/>
              <a:buChar char="●"/>
            </a:pPr>
            <a:r>
              <a:rPr lang="en-US" sz="2400">
                <a:solidFill>
                  <a:schemeClr val="dk2"/>
                </a:solidFill>
              </a:rPr>
              <a:t>Turn to page 6 of your participant guide to find the </a:t>
            </a:r>
            <a:r>
              <a:rPr lang="en-US" sz="2400" b="1">
                <a:solidFill>
                  <a:schemeClr val="dk2"/>
                </a:solidFill>
              </a:rPr>
              <a:t>anatomy of a chart </a:t>
            </a:r>
            <a:r>
              <a:rPr lang="en-US" sz="2400">
                <a:solidFill>
                  <a:schemeClr val="dk2"/>
                </a:solidFill>
              </a:rPr>
              <a:t>activity. </a:t>
            </a:r>
            <a:endParaRPr sz="2400">
              <a:solidFill>
                <a:schemeClr val="dk2"/>
              </a:solidFill>
            </a:endParaRPr>
          </a:p>
          <a:p>
            <a:pPr marL="495300" lvl="0" indent="-190500" algn="l" rtl="0">
              <a:lnSpc>
                <a:spcPct val="115000"/>
              </a:lnSpc>
              <a:spcBef>
                <a:spcPts val="480"/>
              </a:spcBef>
              <a:spcAft>
                <a:spcPts val="0"/>
              </a:spcAft>
              <a:buClr>
                <a:schemeClr val="dk2"/>
              </a:buClr>
              <a:buSzPts val="2400"/>
              <a:buNone/>
            </a:pPr>
            <a:endParaRPr sz="2400">
              <a:solidFill>
                <a:schemeClr val="dk2"/>
              </a:solidFill>
            </a:endParaRPr>
          </a:p>
          <a:p>
            <a:pPr marL="342900" lvl="0" indent="-342900" algn="l" rtl="0">
              <a:lnSpc>
                <a:spcPct val="115000"/>
              </a:lnSpc>
              <a:spcBef>
                <a:spcPts val="480"/>
              </a:spcBef>
              <a:spcAft>
                <a:spcPts val="0"/>
              </a:spcAft>
              <a:buClr>
                <a:schemeClr val="dk2"/>
              </a:buClr>
              <a:buSzPts val="2400"/>
              <a:buChar char="●"/>
            </a:pPr>
            <a:r>
              <a:rPr lang="en-US" sz="2400">
                <a:solidFill>
                  <a:schemeClr val="dk2"/>
                </a:solidFill>
              </a:rPr>
              <a:t>Review the charts and name the circled elements from the options provided.</a:t>
            </a:r>
            <a:endParaRPr sz="2400">
              <a:solidFill>
                <a:schemeClr val="dk2"/>
              </a:solidFill>
            </a:endParaRPr>
          </a:p>
          <a:p>
            <a:pPr marL="495300" lvl="0" indent="-190500" algn="l" rtl="0">
              <a:lnSpc>
                <a:spcPct val="115000"/>
              </a:lnSpc>
              <a:spcBef>
                <a:spcPts val="480"/>
              </a:spcBef>
              <a:spcAft>
                <a:spcPts val="0"/>
              </a:spcAft>
              <a:buClr>
                <a:schemeClr val="dk2"/>
              </a:buClr>
              <a:buSzPts val="2400"/>
              <a:buNone/>
            </a:pPr>
            <a:endParaRPr sz="2400">
              <a:solidFill>
                <a:schemeClr val="dk2"/>
              </a:solidFill>
            </a:endParaRPr>
          </a:p>
        </p:txBody>
      </p:sp>
      <p:sp>
        <p:nvSpPr>
          <p:cNvPr id="835" name="Google Shape;835;p95"/>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anatomy of a chart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842" name="Google Shape;842;p9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anatomy of a chart </a:t>
            </a:r>
            <a:endParaRPr/>
          </a:p>
        </p:txBody>
      </p:sp>
      <p:pic>
        <p:nvPicPr>
          <p:cNvPr id="843" name="Google Shape;843;p96"/>
          <p:cNvPicPr preferRelativeResize="0"/>
          <p:nvPr/>
        </p:nvPicPr>
        <p:blipFill rotWithShape="1">
          <a:blip r:embed="rId3">
            <a:alphaModFix/>
          </a:blip>
          <a:srcRect/>
          <a:stretch/>
        </p:blipFill>
        <p:spPr>
          <a:xfrm>
            <a:off x="1160124" y="1412776"/>
            <a:ext cx="9871751" cy="4864110"/>
          </a:xfrm>
          <a:prstGeom prst="rect">
            <a:avLst/>
          </a:prstGeom>
          <a:noFill/>
          <a:ln>
            <a:noFill/>
          </a:ln>
        </p:spPr>
      </p:pic>
      <p:sp>
        <p:nvSpPr>
          <p:cNvPr id="844" name="Google Shape;844;p96"/>
          <p:cNvSpPr/>
          <p:nvPr/>
        </p:nvSpPr>
        <p:spPr>
          <a:xfrm>
            <a:off x="3536830" y="1326511"/>
            <a:ext cx="4865298" cy="950862"/>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45" name="Google Shape;845;p96"/>
          <p:cNvSpPr/>
          <p:nvPr/>
        </p:nvSpPr>
        <p:spPr>
          <a:xfrm>
            <a:off x="5641675" y="5766949"/>
            <a:ext cx="2087594" cy="475431"/>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46" name="Google Shape;846;p96"/>
          <p:cNvSpPr/>
          <p:nvPr/>
        </p:nvSpPr>
        <p:spPr>
          <a:xfrm>
            <a:off x="9195760" y="2039713"/>
            <a:ext cx="1121433" cy="3544024"/>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47" name="Google Shape;847;p96"/>
          <p:cNvSpPr/>
          <p:nvPr/>
        </p:nvSpPr>
        <p:spPr>
          <a:xfrm>
            <a:off x="2516043" y="5531978"/>
            <a:ext cx="457200" cy="457200"/>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48" name="Google Shape;848;p96"/>
          <p:cNvSpPr txBox="1"/>
          <p:nvPr/>
        </p:nvSpPr>
        <p:spPr>
          <a:xfrm>
            <a:off x="2935605" y="1412776"/>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A</a:t>
            </a:r>
            <a:endParaRPr sz="1400" b="0" i="0" u="none" strike="noStrike" cap="none">
              <a:solidFill>
                <a:schemeClr val="accent5"/>
              </a:solidFill>
              <a:latin typeface="Century Gothic"/>
              <a:ea typeface="Century Gothic"/>
              <a:cs typeface="Century Gothic"/>
              <a:sym typeface="Century Gothic"/>
            </a:endParaRPr>
          </a:p>
        </p:txBody>
      </p:sp>
      <p:sp>
        <p:nvSpPr>
          <p:cNvPr id="849" name="Google Shape;849;p96"/>
          <p:cNvSpPr txBox="1"/>
          <p:nvPr/>
        </p:nvSpPr>
        <p:spPr>
          <a:xfrm>
            <a:off x="1812990" y="5583737"/>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B</a:t>
            </a:r>
            <a:endParaRPr sz="1400" b="0" i="0" u="none" strike="noStrike" cap="none">
              <a:solidFill>
                <a:schemeClr val="accent5"/>
              </a:solidFill>
              <a:latin typeface="Century Gothic"/>
              <a:ea typeface="Century Gothic"/>
              <a:cs typeface="Century Gothic"/>
              <a:sym typeface="Century Gothic"/>
            </a:endParaRPr>
          </a:p>
        </p:txBody>
      </p:sp>
      <p:sp>
        <p:nvSpPr>
          <p:cNvPr id="850" name="Google Shape;850;p96"/>
          <p:cNvSpPr txBox="1"/>
          <p:nvPr/>
        </p:nvSpPr>
        <p:spPr>
          <a:xfrm>
            <a:off x="4924248" y="5831747"/>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C</a:t>
            </a:r>
            <a:endParaRPr sz="1400" b="0" i="0" u="none" strike="noStrike" cap="none">
              <a:solidFill>
                <a:schemeClr val="accent5"/>
              </a:solidFill>
              <a:latin typeface="Century Gothic"/>
              <a:ea typeface="Century Gothic"/>
              <a:cs typeface="Century Gothic"/>
              <a:sym typeface="Century Gothic"/>
            </a:endParaRPr>
          </a:p>
        </p:txBody>
      </p:sp>
      <p:sp>
        <p:nvSpPr>
          <p:cNvPr id="851" name="Google Shape;851;p96"/>
          <p:cNvSpPr txBox="1"/>
          <p:nvPr/>
        </p:nvSpPr>
        <p:spPr>
          <a:xfrm>
            <a:off x="8729933" y="2092707"/>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D</a:t>
            </a:r>
            <a:endParaRPr sz="1400" b="0" i="0" u="none" strike="noStrike" cap="none">
              <a:solidFill>
                <a:schemeClr val="accent5"/>
              </a:solidFill>
              <a:latin typeface="Century Gothic"/>
              <a:ea typeface="Century Gothic"/>
              <a:cs typeface="Century Gothic"/>
              <a:sym typeface="Century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97"/>
          <p:cNvPicPr preferRelativeResize="0"/>
          <p:nvPr/>
        </p:nvPicPr>
        <p:blipFill rotWithShape="1">
          <a:blip r:embed="rId3">
            <a:alphaModFix/>
          </a:blip>
          <a:srcRect/>
          <a:stretch/>
        </p:blipFill>
        <p:spPr>
          <a:xfrm>
            <a:off x="1159114" y="1322792"/>
            <a:ext cx="9875520" cy="4937760"/>
          </a:xfrm>
          <a:prstGeom prst="rect">
            <a:avLst/>
          </a:prstGeom>
          <a:noFill/>
          <a:ln>
            <a:noFill/>
          </a:ln>
        </p:spPr>
      </p:pic>
      <p:sp>
        <p:nvSpPr>
          <p:cNvPr id="858" name="Google Shape;858;p97"/>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
        <p:nvSpPr>
          <p:cNvPr id="859" name="Google Shape;859;p97"/>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anatomy of a chart </a:t>
            </a:r>
            <a:endParaRPr/>
          </a:p>
        </p:txBody>
      </p:sp>
      <p:sp>
        <p:nvSpPr>
          <p:cNvPr id="860" name="Google Shape;860;p97"/>
          <p:cNvSpPr/>
          <p:nvPr/>
        </p:nvSpPr>
        <p:spPr>
          <a:xfrm>
            <a:off x="3068134" y="4358786"/>
            <a:ext cx="457200" cy="457200"/>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61" name="Google Shape;861;p97"/>
          <p:cNvSpPr txBox="1"/>
          <p:nvPr/>
        </p:nvSpPr>
        <p:spPr>
          <a:xfrm>
            <a:off x="2539053" y="4057094"/>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E</a:t>
            </a:r>
            <a:endParaRPr sz="1400" b="0" i="0" u="none" strike="noStrike" cap="none">
              <a:solidFill>
                <a:schemeClr val="accent5"/>
              </a:solidFill>
              <a:latin typeface="Century Gothic"/>
              <a:ea typeface="Century Gothic"/>
              <a:cs typeface="Century Gothic"/>
              <a:sym typeface="Century Gothic"/>
            </a:endParaRPr>
          </a:p>
        </p:txBody>
      </p:sp>
      <p:sp>
        <p:nvSpPr>
          <p:cNvPr id="862" name="Google Shape;862;p97"/>
          <p:cNvSpPr/>
          <p:nvPr/>
        </p:nvSpPr>
        <p:spPr>
          <a:xfrm>
            <a:off x="1174617" y="5158594"/>
            <a:ext cx="9842765" cy="238590"/>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63" name="Google Shape;863;p97"/>
          <p:cNvSpPr txBox="1"/>
          <p:nvPr/>
        </p:nvSpPr>
        <p:spPr>
          <a:xfrm>
            <a:off x="589770" y="4856902"/>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F</a:t>
            </a:r>
            <a:endParaRPr sz="1400" b="0" i="0" u="none" strike="noStrike" cap="none">
              <a:solidFill>
                <a:schemeClr val="accent5"/>
              </a:solidFill>
              <a:latin typeface="Century Gothic"/>
              <a:ea typeface="Century Gothic"/>
              <a:cs typeface="Century Gothic"/>
              <a:sym typeface="Century Gothic"/>
            </a:endParaRPr>
          </a:p>
        </p:txBody>
      </p:sp>
      <p:sp>
        <p:nvSpPr>
          <p:cNvPr id="864" name="Google Shape;864;p97"/>
          <p:cNvSpPr/>
          <p:nvPr/>
        </p:nvSpPr>
        <p:spPr>
          <a:xfrm>
            <a:off x="6520868" y="4399702"/>
            <a:ext cx="457200" cy="457200"/>
          </a:xfrm>
          <a:prstGeom prst="ellipse">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5"/>
              </a:solidFill>
              <a:latin typeface="Lato"/>
              <a:ea typeface="Lato"/>
              <a:cs typeface="Lato"/>
              <a:sym typeface="Lato"/>
            </a:endParaRPr>
          </a:p>
        </p:txBody>
      </p:sp>
      <p:sp>
        <p:nvSpPr>
          <p:cNvPr id="865" name="Google Shape;865;p97"/>
          <p:cNvSpPr txBox="1"/>
          <p:nvPr/>
        </p:nvSpPr>
        <p:spPr>
          <a:xfrm>
            <a:off x="6135853" y="4003755"/>
            <a:ext cx="931653" cy="369332"/>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Century Gothic"/>
                <a:ea typeface="Century Gothic"/>
                <a:cs typeface="Century Gothic"/>
                <a:sym typeface="Century Gothic"/>
              </a:rPr>
              <a:t>G</a:t>
            </a:r>
            <a:endParaRPr sz="1400" b="0" i="0" u="none" strike="noStrike" cap="none">
              <a:solidFill>
                <a:schemeClr val="accent5"/>
              </a:solidFill>
              <a:latin typeface="Century Gothic"/>
              <a:ea typeface="Century Gothic"/>
              <a:cs typeface="Century Gothic"/>
              <a:sym typeface="Century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29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
        <p:nvSpPr>
          <p:cNvPr id="871" name="Google Shape;871;p290"/>
          <p:cNvSpPr txBox="1">
            <a:spLocks noGrp="1"/>
          </p:cNvSpPr>
          <p:nvPr>
            <p:ph type="title"/>
          </p:nvPr>
        </p:nvSpPr>
        <p:spPr>
          <a:xfrm>
            <a:off x="909576" y="2927828"/>
            <a:ext cx="8537600" cy="7750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US"/>
              <a:t>End of Day 1</a:t>
            </a:r>
            <a:endParaRPr/>
          </a:p>
        </p:txBody>
      </p:sp>
      <p:sp>
        <p:nvSpPr>
          <p:cNvPr id="872" name="Google Shape;872;p290"/>
          <p:cNvSpPr txBox="1">
            <a:spLocks noGrp="1"/>
          </p:cNvSpPr>
          <p:nvPr>
            <p:ph type="subTitle" idx="1"/>
          </p:nvPr>
        </p:nvSpPr>
        <p:spPr>
          <a:xfrm>
            <a:off x="909576" y="3943820"/>
            <a:ext cx="4387200" cy="655476"/>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400"/>
              <a:buNone/>
            </a:pPr>
            <a:r>
              <a:rPr lang="en-US"/>
              <a:t>Questions? Comments?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291"/>
          <p:cNvSpPr txBox="1">
            <a:spLocks noGrp="1"/>
          </p:cNvSpPr>
          <p:nvPr>
            <p:ph type="ctrTitle"/>
          </p:nvPr>
        </p:nvSpPr>
        <p:spPr>
          <a:xfrm>
            <a:off x="572101" y="3850509"/>
            <a:ext cx="11360800" cy="5929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US" sz="3100"/>
              <a:t>Data Visual Design &amp; Storytelling</a:t>
            </a:r>
            <a:endParaRPr/>
          </a:p>
        </p:txBody>
      </p:sp>
      <p:sp>
        <p:nvSpPr>
          <p:cNvPr id="878" name="Google Shape;878;p291"/>
          <p:cNvSpPr txBox="1">
            <a:spLocks noGrp="1"/>
          </p:cNvSpPr>
          <p:nvPr>
            <p:ph type="subTitle" idx="1"/>
          </p:nvPr>
        </p:nvSpPr>
        <p:spPr>
          <a:xfrm>
            <a:off x="572101" y="4515729"/>
            <a:ext cx="3983200" cy="474480"/>
          </a:xfrm>
          <a:prstGeom prst="rect">
            <a:avLst/>
          </a:prstGeom>
          <a:noFill/>
          <a:ln>
            <a:noFill/>
          </a:ln>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200"/>
              <a:buNone/>
            </a:pPr>
            <a:r>
              <a:rPr lang="en-US"/>
              <a:t>Day 2</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1E1D1A"/>
              </a:buClr>
              <a:buSzPts val="1400"/>
              <a:buFont typeface="Lato"/>
              <a:buNone/>
            </a:pPr>
            <a:fld id="{00000000-1234-1234-1234-123412341234}" type="slidenum">
              <a:rPr lang="en-US" sz="1400" b="0" i="0" u="none" strike="noStrike" cap="none">
                <a:solidFill>
                  <a:srgbClr val="1E1D1A"/>
                </a:solidFill>
              </a:rPr>
              <a:t>68</a:t>
            </a:fld>
            <a:endParaRPr sz="1400" b="0" i="0" u="none" strike="noStrike" cap="none">
              <a:solidFill>
                <a:srgbClr val="1E1D1A"/>
              </a:solidFill>
            </a:endParaRPr>
          </a:p>
        </p:txBody>
      </p:sp>
      <p:sp>
        <p:nvSpPr>
          <p:cNvPr id="885" name="Google Shape;885;p9"/>
          <p:cNvSpPr txBox="1">
            <a:spLocks noGrp="1"/>
          </p:cNvSpPr>
          <p:nvPr>
            <p:ph type="body" idx="1"/>
          </p:nvPr>
        </p:nvSpPr>
        <p:spPr>
          <a:xfrm>
            <a:off x="416389" y="1537176"/>
            <a:ext cx="8613312" cy="4554538"/>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Clr>
                <a:schemeClr val="dk2"/>
              </a:buClr>
              <a:buSzPts val="2400"/>
              <a:buChar char="●"/>
            </a:pPr>
            <a:r>
              <a:rPr lang="en-US" sz="2400">
                <a:solidFill>
                  <a:schemeClr val="dk2"/>
                </a:solidFill>
              </a:rPr>
              <a:t>Please complete the class survey found at:</a:t>
            </a:r>
            <a:r>
              <a:rPr lang="en-US" sz="2400" b="1">
                <a:solidFill>
                  <a:schemeClr val="dk2"/>
                </a:solidFill>
              </a:rPr>
              <a:t> </a:t>
            </a:r>
            <a:r>
              <a:rPr lang="en-US" sz="2400" b="1" u="sng">
                <a:solidFill>
                  <a:schemeClr val="hlink"/>
                </a:solidFill>
                <a:hlinkClick r:id="rId3"/>
              </a:rPr>
              <a:t>https://www.surveymonkey.com/r/MCJNZQ6</a:t>
            </a:r>
            <a:r>
              <a:rPr lang="en-US" sz="2400" b="1"/>
              <a:t> </a:t>
            </a:r>
            <a:endParaRPr/>
          </a:p>
          <a:p>
            <a:pPr marL="342900" lvl="0" indent="-190500" algn="l" rtl="0">
              <a:lnSpc>
                <a:spcPct val="115000"/>
              </a:lnSpc>
              <a:spcBef>
                <a:spcPts val="480"/>
              </a:spcBef>
              <a:spcAft>
                <a:spcPts val="0"/>
              </a:spcAft>
              <a:buClr>
                <a:schemeClr val="dk2"/>
              </a:buClr>
              <a:buSzPts val="2400"/>
              <a:buNone/>
            </a:pPr>
            <a:endParaRPr sz="2400">
              <a:solidFill>
                <a:schemeClr val="dk2"/>
              </a:solidFill>
              <a:highlight>
                <a:srgbClr val="FFFF00"/>
              </a:highlight>
            </a:endParaRPr>
          </a:p>
          <a:p>
            <a:pPr marL="342900" lvl="0" indent="-342900" algn="l" rtl="0">
              <a:lnSpc>
                <a:spcPct val="115000"/>
              </a:lnSpc>
              <a:spcBef>
                <a:spcPts val="480"/>
              </a:spcBef>
              <a:spcAft>
                <a:spcPts val="0"/>
              </a:spcAft>
              <a:buClr>
                <a:schemeClr val="dk2"/>
              </a:buClr>
              <a:buSzPts val="2400"/>
              <a:buChar char="●"/>
            </a:pPr>
            <a:r>
              <a:rPr lang="en-US" sz="2400">
                <a:solidFill>
                  <a:schemeClr val="dk2"/>
                </a:solidFill>
              </a:rPr>
              <a:t>A clickable link can be found on page </a:t>
            </a:r>
            <a:r>
              <a:rPr lang="en-US" sz="2400"/>
              <a:t>8 </a:t>
            </a:r>
            <a:r>
              <a:rPr lang="en-US" sz="2400">
                <a:solidFill>
                  <a:schemeClr val="dk2"/>
                </a:solidFill>
              </a:rPr>
              <a:t>of your participant guide under </a:t>
            </a:r>
            <a:r>
              <a:rPr lang="en-US" sz="2400" b="1">
                <a:solidFill>
                  <a:schemeClr val="dk2"/>
                </a:solidFill>
              </a:rPr>
              <a:t>class survey – part I </a:t>
            </a:r>
            <a:r>
              <a:rPr lang="en-US" sz="2400">
                <a:solidFill>
                  <a:schemeClr val="dk2"/>
                </a:solidFill>
              </a:rPr>
              <a:t>. </a:t>
            </a:r>
            <a:endParaRPr/>
          </a:p>
          <a:p>
            <a:pPr marL="342900" lvl="0" indent="-190500" algn="l" rtl="0">
              <a:lnSpc>
                <a:spcPct val="115000"/>
              </a:lnSpc>
              <a:spcBef>
                <a:spcPts val="480"/>
              </a:spcBef>
              <a:spcAft>
                <a:spcPts val="0"/>
              </a:spcAft>
              <a:buClr>
                <a:schemeClr val="dk2"/>
              </a:buClr>
              <a:buSzPts val="2400"/>
              <a:buNone/>
            </a:pPr>
            <a:endParaRPr sz="2400">
              <a:solidFill>
                <a:schemeClr val="dk2"/>
              </a:solidFill>
            </a:endParaRPr>
          </a:p>
          <a:p>
            <a:pPr marL="342900" lvl="0" indent="-342900" algn="l" rtl="0">
              <a:lnSpc>
                <a:spcPct val="115000"/>
              </a:lnSpc>
              <a:spcBef>
                <a:spcPts val="480"/>
              </a:spcBef>
              <a:spcAft>
                <a:spcPts val="0"/>
              </a:spcAft>
              <a:buClr>
                <a:schemeClr val="dk2"/>
              </a:buClr>
              <a:buSzPts val="2400"/>
              <a:buChar char="●"/>
            </a:pPr>
            <a:r>
              <a:rPr lang="en-US" sz="2400">
                <a:solidFill>
                  <a:schemeClr val="dk2"/>
                </a:solidFill>
              </a:rPr>
              <a:t>We will return to this survey data for an activity later in today’s session. </a:t>
            </a:r>
            <a:endParaRPr sz="2400">
              <a:solidFill>
                <a:schemeClr val="dk2"/>
              </a:solidFill>
            </a:endParaRPr>
          </a:p>
          <a:p>
            <a:pPr marL="342900" lvl="0" indent="-190500" algn="l" rtl="0">
              <a:lnSpc>
                <a:spcPct val="115000"/>
              </a:lnSpc>
              <a:spcBef>
                <a:spcPts val="480"/>
              </a:spcBef>
              <a:spcAft>
                <a:spcPts val="0"/>
              </a:spcAft>
              <a:buSzPts val="2400"/>
              <a:buNone/>
            </a:pPr>
            <a:endParaRPr sz="2400">
              <a:solidFill>
                <a:schemeClr val="dk1"/>
              </a:solidFill>
            </a:endParaRPr>
          </a:p>
          <a:p>
            <a:pPr marL="495300" lvl="0" indent="-190500" algn="l" rtl="0">
              <a:lnSpc>
                <a:spcPct val="115000"/>
              </a:lnSpc>
              <a:spcBef>
                <a:spcPts val="480"/>
              </a:spcBef>
              <a:spcAft>
                <a:spcPts val="0"/>
              </a:spcAft>
              <a:buSzPts val="2400"/>
              <a:buNone/>
            </a:pPr>
            <a:endParaRPr sz="2400">
              <a:highlight>
                <a:srgbClr val="FFFF00"/>
              </a:highlight>
            </a:endParaRPr>
          </a:p>
          <a:p>
            <a:pPr marL="342900" lvl="0" indent="-190500" algn="l" rtl="0">
              <a:lnSpc>
                <a:spcPct val="115000"/>
              </a:lnSpc>
              <a:spcBef>
                <a:spcPts val="480"/>
              </a:spcBef>
              <a:spcAft>
                <a:spcPts val="0"/>
              </a:spcAft>
              <a:buSzPts val="2400"/>
              <a:buNone/>
            </a:pPr>
            <a:endParaRPr sz="2400">
              <a:highlight>
                <a:srgbClr val="FFFF00"/>
              </a:highlight>
            </a:endParaRPr>
          </a:p>
          <a:p>
            <a:pPr marL="495300" lvl="0" indent="-190500" algn="l" rtl="0">
              <a:lnSpc>
                <a:spcPct val="115000"/>
              </a:lnSpc>
              <a:spcBef>
                <a:spcPts val="480"/>
              </a:spcBef>
              <a:spcAft>
                <a:spcPts val="0"/>
              </a:spcAft>
              <a:buSzPts val="2400"/>
              <a:buNone/>
            </a:pPr>
            <a:endParaRPr sz="2400">
              <a:highlight>
                <a:srgbClr val="FFFF00"/>
              </a:highlight>
            </a:endParaRPr>
          </a:p>
        </p:txBody>
      </p:sp>
      <p:sp>
        <p:nvSpPr>
          <p:cNvPr id="886" name="Google Shape;886;p9"/>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class survey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
        <p:nvSpPr>
          <p:cNvPr id="892" name="Google Shape;892;p3"/>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893" name="Google Shape;893;p3"/>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Chat questions</a:t>
            </a:r>
            <a:endParaRPr/>
          </a:p>
        </p:txBody>
      </p:sp>
      <p:sp>
        <p:nvSpPr>
          <p:cNvPr id="894" name="Google Shape;894;p3"/>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Font typeface="Arial"/>
              <a:buAutoNum type="arabicPeriod"/>
            </a:pPr>
            <a:r>
              <a:rPr lang="en-US" sz="1800" b="0" i="0" u="none" strike="noStrike">
                <a:solidFill>
                  <a:srgbClr val="422572"/>
                </a:solidFill>
                <a:latin typeface="Century Gothic"/>
                <a:ea typeface="Century Gothic"/>
                <a:cs typeface="Century Gothic"/>
                <a:sym typeface="Century Gothic"/>
              </a:rPr>
              <a:t>What kinds of charts, graphs, or other data visualizations do you make most often?</a:t>
            </a:r>
            <a:endParaRPr/>
          </a:p>
          <a:p>
            <a:pPr marL="457200" lvl="0" indent="-355600" algn="l" rtl="0">
              <a:lnSpc>
                <a:spcPct val="115000"/>
              </a:lnSpc>
              <a:spcBef>
                <a:spcPts val="0"/>
              </a:spcBef>
              <a:spcAft>
                <a:spcPts val="0"/>
              </a:spcAft>
              <a:buSzPts val="2000"/>
              <a:buFont typeface="Arial"/>
              <a:buAutoNum type="arabicPeriod"/>
            </a:pPr>
            <a:r>
              <a:rPr lang="en-US" sz="1800" b="0" i="0" u="none" strike="noStrike">
                <a:solidFill>
                  <a:srgbClr val="422572"/>
                </a:solidFill>
                <a:latin typeface="Century Gothic"/>
                <a:ea typeface="Century Gothic"/>
                <a:cs typeface="Century Gothic"/>
                <a:sym typeface="Century Gothic"/>
              </a:rPr>
              <a:t>What sorts of audiences do you present your visualizations to?</a:t>
            </a:r>
            <a:endParaRPr/>
          </a:p>
          <a:p>
            <a:pPr marL="101600" lvl="0" indent="0" algn="l" rtl="0">
              <a:lnSpc>
                <a:spcPct val="115000"/>
              </a:lnSpc>
              <a:spcBef>
                <a:spcPts val="0"/>
              </a:spcBef>
              <a:spcAft>
                <a:spcPts val="0"/>
              </a:spcAft>
              <a:buSzPts val="20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99" name="Google Shape;299;p271"/>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The basics of data visualization</a:t>
            </a:r>
            <a:endParaRPr/>
          </a:p>
          <a:p>
            <a:pPr marL="457200" lvl="0" indent="-342900" algn="l" rtl="0">
              <a:lnSpc>
                <a:spcPct val="115000"/>
              </a:lnSpc>
              <a:spcBef>
                <a:spcPts val="0"/>
              </a:spcBef>
              <a:spcAft>
                <a:spcPts val="0"/>
              </a:spcAft>
              <a:buSzPts val="2600"/>
              <a:buChar char="●"/>
            </a:pPr>
            <a:r>
              <a:rPr lang="en-US" sz="2600"/>
              <a:t>Getting started with data visualization</a:t>
            </a:r>
            <a:endParaRPr/>
          </a:p>
          <a:p>
            <a:pPr marL="457200" lvl="0" indent="-342900" algn="l" rtl="0">
              <a:lnSpc>
                <a:spcPct val="115000"/>
              </a:lnSpc>
              <a:spcBef>
                <a:spcPts val="0"/>
              </a:spcBef>
              <a:spcAft>
                <a:spcPts val="0"/>
              </a:spcAft>
              <a:buSzPts val="2600"/>
              <a:buChar char="●"/>
            </a:pPr>
            <a:r>
              <a:rPr lang="en-US" sz="2600"/>
              <a:t>The anatomy of a chart</a:t>
            </a:r>
            <a:endParaRPr/>
          </a:p>
        </p:txBody>
      </p:sp>
      <p:sp>
        <p:nvSpPr>
          <p:cNvPr id="300" name="Google Shape;300;p271"/>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What is data visualization?</a:t>
            </a:r>
            <a:endParaRPr sz="1400" b="0" i="0" u="none" strike="noStrike" cap="none">
              <a:solidFill>
                <a:srgbClr val="000000"/>
              </a:solidFill>
              <a:latin typeface="Arial"/>
              <a:ea typeface="Arial"/>
              <a:cs typeface="Arial"/>
              <a:sym typeface="Arial"/>
            </a:endParaRPr>
          </a:p>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What is data visualization used to do?</a:t>
            </a: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29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
        <p:nvSpPr>
          <p:cNvPr id="901" name="Google Shape;901;p292"/>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Common charts and graphs</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Choosing a visual</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Reducing chart clutter</a:t>
            </a:r>
            <a:endParaRPr/>
          </a:p>
        </p:txBody>
      </p:sp>
      <p:sp>
        <p:nvSpPr>
          <p:cNvPr id="902" name="Google Shape;902;p292"/>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What charts and graphs are used most often?</a:t>
            </a:r>
            <a:endParaRPr sz="1400" b="0" i="0" u="none" strike="noStrike" cap="none">
              <a:solidFill>
                <a:srgbClr val="000000"/>
              </a:solidFill>
              <a:latin typeface="Arial"/>
              <a:ea typeface="Arial"/>
              <a:cs typeface="Arial"/>
              <a:sym typeface="Arial"/>
            </a:endParaRPr>
          </a:p>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How can I determine which chart is most appropriate for my 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
        <p:nvSpPr>
          <p:cNvPr id="909" name="Google Shape;909;p51"/>
          <p:cNvSpPr txBox="1">
            <a:spLocks noGrp="1"/>
          </p:cNvSpPr>
          <p:nvPr>
            <p:ph type="body" idx="1"/>
          </p:nvPr>
        </p:nvSpPr>
        <p:spPr>
          <a:xfrm>
            <a:off x="415600" y="1536634"/>
            <a:ext cx="3814404"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In this section, we’ll review the most common charts you’re likely to encounter.</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Later, we’ll talk about which ones to use in specific situations.</a:t>
            </a:r>
            <a:endParaRPr sz="2400"/>
          </a:p>
        </p:txBody>
      </p:sp>
      <p:sp>
        <p:nvSpPr>
          <p:cNvPr id="910" name="Google Shape;910;p5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Using appropriate visuals</a:t>
            </a:r>
            <a:endParaRPr/>
          </a:p>
        </p:txBody>
      </p:sp>
      <p:pic>
        <p:nvPicPr>
          <p:cNvPr id="911" name="Google Shape;911;p51"/>
          <p:cNvPicPr preferRelativeResize="0"/>
          <p:nvPr/>
        </p:nvPicPr>
        <p:blipFill rotWithShape="1">
          <a:blip r:embed="rId3">
            <a:alphaModFix/>
          </a:blip>
          <a:srcRect/>
          <a:stretch/>
        </p:blipFill>
        <p:spPr>
          <a:xfrm>
            <a:off x="5538664" y="1392394"/>
            <a:ext cx="3792442" cy="2286000"/>
          </a:xfrm>
          <a:prstGeom prst="rect">
            <a:avLst/>
          </a:prstGeom>
          <a:noFill/>
          <a:ln>
            <a:noFill/>
          </a:ln>
        </p:spPr>
      </p:pic>
      <p:pic>
        <p:nvPicPr>
          <p:cNvPr id="912" name="Google Shape;912;p51"/>
          <p:cNvPicPr preferRelativeResize="0"/>
          <p:nvPr/>
        </p:nvPicPr>
        <p:blipFill rotWithShape="1">
          <a:blip r:embed="rId4">
            <a:alphaModFix/>
          </a:blip>
          <a:srcRect/>
          <a:stretch/>
        </p:blipFill>
        <p:spPr>
          <a:xfrm>
            <a:off x="4423694" y="4056052"/>
            <a:ext cx="3792442" cy="2286000"/>
          </a:xfrm>
          <a:prstGeom prst="rect">
            <a:avLst/>
          </a:prstGeom>
          <a:noFill/>
          <a:ln>
            <a:noFill/>
          </a:ln>
        </p:spPr>
      </p:pic>
      <p:pic>
        <p:nvPicPr>
          <p:cNvPr id="913" name="Google Shape;913;p51"/>
          <p:cNvPicPr preferRelativeResize="0"/>
          <p:nvPr/>
        </p:nvPicPr>
        <p:blipFill rotWithShape="1">
          <a:blip r:embed="rId5">
            <a:alphaModFix/>
          </a:blip>
          <a:srcRect/>
          <a:stretch/>
        </p:blipFill>
        <p:spPr>
          <a:xfrm>
            <a:off x="7961997" y="3429000"/>
            <a:ext cx="3820583" cy="2286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920" name="Google Shape;920;p53"/>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solidFill>
                  <a:schemeClr val="dk2"/>
                </a:solidFill>
              </a:rPr>
              <a:t>A </a:t>
            </a:r>
            <a:r>
              <a:rPr lang="en-US" sz="2400">
                <a:solidFill>
                  <a:schemeClr val="accent1"/>
                </a:solidFill>
              </a:rPr>
              <a:t>bar chart </a:t>
            </a:r>
            <a:r>
              <a:rPr lang="en-US" sz="2400">
                <a:solidFill>
                  <a:schemeClr val="dk2"/>
                </a:solidFill>
              </a:rPr>
              <a:t>is a chart with rectangular bars with lengths proportional to the values that they represent.  </a:t>
            </a:r>
            <a:endParaRPr sz="2400">
              <a:solidFill>
                <a:schemeClr val="dk2"/>
              </a:solidFill>
            </a:endParaRPr>
          </a:p>
          <a:p>
            <a:pPr marL="495300" lvl="0" indent="-190500" algn="l" rtl="0">
              <a:lnSpc>
                <a:spcPct val="90000"/>
              </a:lnSpc>
              <a:spcBef>
                <a:spcPts val="480"/>
              </a:spcBef>
              <a:spcAft>
                <a:spcPts val="0"/>
              </a:spcAft>
              <a:buSzPts val="2400"/>
              <a:buNone/>
            </a:pPr>
            <a:endParaRPr sz="2400">
              <a:solidFill>
                <a:schemeClr val="dk2"/>
              </a:solidFill>
            </a:endParaRPr>
          </a:p>
          <a:p>
            <a:pPr marL="342900" lvl="0" indent="-342900" algn="l" rtl="0">
              <a:lnSpc>
                <a:spcPct val="90000"/>
              </a:lnSpc>
              <a:spcBef>
                <a:spcPts val="480"/>
              </a:spcBef>
              <a:spcAft>
                <a:spcPts val="0"/>
              </a:spcAft>
              <a:buSzPts val="2400"/>
              <a:buChar char="●"/>
            </a:pPr>
            <a:r>
              <a:rPr lang="en-US" sz="2400">
                <a:solidFill>
                  <a:schemeClr val="dk2"/>
                </a:solidFill>
              </a:rPr>
              <a:t>One axis of the chart shows the specific categories being compared, and the other axis represents a discrete value. </a:t>
            </a:r>
            <a:endParaRPr sz="2400">
              <a:solidFill>
                <a:schemeClr val="dk2"/>
              </a:solidFill>
            </a:endParaRPr>
          </a:p>
          <a:p>
            <a:pPr marL="495300" lvl="0" indent="-190500" algn="l" rtl="0">
              <a:lnSpc>
                <a:spcPct val="90000"/>
              </a:lnSpc>
              <a:spcBef>
                <a:spcPts val="480"/>
              </a:spcBef>
              <a:spcAft>
                <a:spcPts val="0"/>
              </a:spcAft>
              <a:buSzPts val="2400"/>
              <a:buNone/>
            </a:pPr>
            <a:endParaRPr sz="2400">
              <a:solidFill>
                <a:schemeClr val="dk2"/>
              </a:solidFill>
            </a:endParaRPr>
          </a:p>
          <a:p>
            <a:pPr marL="342900" lvl="0" indent="-342900" algn="l" rtl="0">
              <a:lnSpc>
                <a:spcPct val="90000"/>
              </a:lnSpc>
              <a:spcBef>
                <a:spcPts val="480"/>
              </a:spcBef>
              <a:spcAft>
                <a:spcPts val="0"/>
              </a:spcAft>
              <a:buSzPts val="2400"/>
              <a:buChar char="●"/>
            </a:pPr>
            <a:r>
              <a:rPr lang="en-US" sz="2400">
                <a:solidFill>
                  <a:schemeClr val="dk2"/>
                </a:solidFill>
              </a:rPr>
              <a:t>Vertical bar charts are also called </a:t>
            </a:r>
            <a:r>
              <a:rPr lang="en-US" sz="2400">
                <a:solidFill>
                  <a:schemeClr val="accent1"/>
                </a:solidFill>
              </a:rPr>
              <a:t>column charts.</a:t>
            </a:r>
            <a:endParaRPr sz="2400">
              <a:solidFill>
                <a:schemeClr val="accent1"/>
              </a:solidFill>
            </a:endParaRPr>
          </a:p>
          <a:p>
            <a:pPr marL="342900" lvl="0" indent="-190500" algn="l" rtl="0">
              <a:lnSpc>
                <a:spcPct val="90000"/>
              </a:lnSpc>
              <a:spcBef>
                <a:spcPts val="480"/>
              </a:spcBef>
              <a:spcAft>
                <a:spcPts val="0"/>
              </a:spcAft>
              <a:buSzPts val="2400"/>
              <a:buNone/>
            </a:pPr>
            <a:endParaRPr sz="2400">
              <a:solidFill>
                <a:schemeClr val="dk2"/>
              </a:solidFill>
            </a:endParaRPr>
          </a:p>
        </p:txBody>
      </p:sp>
      <p:sp>
        <p:nvSpPr>
          <p:cNvPr id="921" name="Google Shape;921;p5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Bar chart</a:t>
            </a:r>
            <a:endParaRPr/>
          </a:p>
        </p:txBody>
      </p:sp>
      <p:pic>
        <p:nvPicPr>
          <p:cNvPr id="922" name="Google Shape;922;p53"/>
          <p:cNvPicPr preferRelativeResize="0"/>
          <p:nvPr/>
        </p:nvPicPr>
        <p:blipFill rotWithShape="1">
          <a:blip r:embed="rId3">
            <a:alphaModFix/>
          </a:blip>
          <a:srcRect/>
          <a:stretch/>
        </p:blipFill>
        <p:spPr>
          <a:xfrm>
            <a:off x="6256067" y="1536634"/>
            <a:ext cx="5772141" cy="432910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
        <p:nvSpPr>
          <p:cNvPr id="929" name="Google Shape;929;p5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A </a:t>
            </a:r>
            <a:r>
              <a:rPr lang="en-US" sz="2400">
                <a:solidFill>
                  <a:schemeClr val="accent1"/>
                </a:solidFill>
              </a:rPr>
              <a:t>line chart </a:t>
            </a:r>
            <a:r>
              <a:rPr lang="en-US" sz="2400"/>
              <a:t>displays information as a series of data points called ‘markers’ connected by straight line segments.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An </a:t>
            </a:r>
            <a:r>
              <a:rPr lang="en-US" sz="2400">
                <a:solidFill>
                  <a:schemeClr val="accent1"/>
                </a:solidFill>
              </a:rPr>
              <a:t>area chart </a:t>
            </a:r>
            <a:r>
              <a:rPr lang="en-US" sz="2400"/>
              <a:t>is a line chart with the area below the lined filled with colors or textures.</a:t>
            </a:r>
            <a:endParaRPr sz="2400"/>
          </a:p>
        </p:txBody>
      </p:sp>
      <p:sp>
        <p:nvSpPr>
          <p:cNvPr id="930" name="Google Shape;930;p5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Line chart</a:t>
            </a:r>
            <a:endParaRPr/>
          </a:p>
        </p:txBody>
      </p:sp>
      <p:pic>
        <p:nvPicPr>
          <p:cNvPr id="931" name="Google Shape;931;p54"/>
          <p:cNvPicPr preferRelativeResize="0"/>
          <p:nvPr/>
        </p:nvPicPr>
        <p:blipFill rotWithShape="1">
          <a:blip r:embed="rId3">
            <a:alphaModFix/>
          </a:blip>
          <a:srcRect/>
          <a:stretch/>
        </p:blipFill>
        <p:spPr>
          <a:xfrm>
            <a:off x="6183950" y="1297890"/>
            <a:ext cx="5902994" cy="4395197"/>
          </a:xfrm>
          <a:prstGeom prst="rect">
            <a:avLst/>
          </a:prstGeom>
          <a:noFill/>
          <a:ln>
            <a:noFill/>
          </a:ln>
        </p:spPr>
      </p:pic>
      <p:sp>
        <p:nvSpPr>
          <p:cNvPr id="932" name="Google Shape;932;p54"/>
          <p:cNvSpPr txBox="1"/>
          <p:nvPr/>
        </p:nvSpPr>
        <p:spPr>
          <a:xfrm>
            <a:off x="6183949" y="5718780"/>
            <a:ext cx="416231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http://www.datavizdoneright.com/2017/04/mac.html</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
        <p:nvSpPr>
          <p:cNvPr id="939" name="Google Shape;939;p55"/>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300">
                <a:solidFill>
                  <a:schemeClr val="dk2"/>
                </a:solidFill>
              </a:rPr>
              <a:t>A pie chart is divided into sectors, illustrating numerical proportion. </a:t>
            </a:r>
            <a:endParaRPr sz="2300">
              <a:solidFill>
                <a:schemeClr val="dk2"/>
              </a:solidFill>
            </a:endParaRPr>
          </a:p>
          <a:p>
            <a:pPr marL="495300" lvl="0" indent="-190500" algn="l" rtl="0">
              <a:lnSpc>
                <a:spcPct val="115000"/>
              </a:lnSpc>
              <a:spcBef>
                <a:spcPts val="480"/>
              </a:spcBef>
              <a:spcAft>
                <a:spcPts val="0"/>
              </a:spcAft>
              <a:buSzPts val="2400"/>
              <a:buNone/>
            </a:pPr>
            <a:endParaRPr sz="2300">
              <a:solidFill>
                <a:schemeClr val="dk2"/>
              </a:solidFill>
            </a:endParaRPr>
          </a:p>
          <a:p>
            <a:pPr marL="342900" lvl="0" indent="-342900" algn="l" rtl="0">
              <a:lnSpc>
                <a:spcPct val="115000"/>
              </a:lnSpc>
              <a:spcBef>
                <a:spcPts val="480"/>
              </a:spcBef>
              <a:spcAft>
                <a:spcPts val="0"/>
              </a:spcAft>
              <a:buSzPts val="2400"/>
              <a:buChar char="●"/>
            </a:pPr>
            <a:r>
              <a:rPr lang="en-US" sz="2300">
                <a:solidFill>
                  <a:schemeClr val="dk2"/>
                </a:solidFill>
              </a:rPr>
              <a:t>In a </a:t>
            </a:r>
            <a:r>
              <a:rPr lang="en-US" sz="2300">
                <a:solidFill>
                  <a:schemeClr val="accent1"/>
                </a:solidFill>
              </a:rPr>
              <a:t>pie chart,</a:t>
            </a:r>
            <a:r>
              <a:rPr lang="en-US" sz="2300">
                <a:solidFill>
                  <a:schemeClr val="dk2"/>
                </a:solidFill>
              </a:rPr>
              <a:t> the area of each sector is proportional to the quantity it represents.</a:t>
            </a:r>
            <a:endParaRPr sz="2300">
              <a:solidFill>
                <a:schemeClr val="dk2"/>
              </a:solidFill>
            </a:endParaRPr>
          </a:p>
          <a:p>
            <a:pPr marL="495300" lvl="0" indent="-190500" algn="l" rtl="0">
              <a:lnSpc>
                <a:spcPct val="115000"/>
              </a:lnSpc>
              <a:spcBef>
                <a:spcPts val="480"/>
              </a:spcBef>
              <a:spcAft>
                <a:spcPts val="0"/>
              </a:spcAft>
              <a:buSzPts val="2400"/>
              <a:buNone/>
            </a:pPr>
            <a:endParaRPr sz="2300">
              <a:solidFill>
                <a:schemeClr val="dk1"/>
              </a:solidFill>
            </a:endParaRPr>
          </a:p>
          <a:p>
            <a:pPr marL="342900" lvl="0" indent="-342900" algn="l" rtl="0">
              <a:lnSpc>
                <a:spcPct val="115000"/>
              </a:lnSpc>
              <a:spcBef>
                <a:spcPts val="480"/>
              </a:spcBef>
              <a:spcAft>
                <a:spcPts val="0"/>
              </a:spcAft>
              <a:buSzPts val="2400"/>
              <a:buChar char="●"/>
            </a:pPr>
            <a:r>
              <a:rPr lang="en-US" sz="2300">
                <a:solidFill>
                  <a:schemeClr val="dk2"/>
                </a:solidFill>
              </a:rPr>
              <a:t>A </a:t>
            </a:r>
            <a:r>
              <a:rPr lang="en-US" sz="2300">
                <a:solidFill>
                  <a:schemeClr val="accent1"/>
                </a:solidFill>
              </a:rPr>
              <a:t>doughnut chart </a:t>
            </a:r>
            <a:r>
              <a:rPr lang="en-US" sz="2300">
                <a:solidFill>
                  <a:schemeClr val="dk2"/>
                </a:solidFill>
              </a:rPr>
              <a:t>is a pie chart with a blank center that can be used to display additional data.</a:t>
            </a:r>
            <a:endParaRPr sz="2300">
              <a:solidFill>
                <a:schemeClr val="dk2"/>
              </a:solidFill>
            </a:endParaRPr>
          </a:p>
        </p:txBody>
      </p:sp>
      <p:sp>
        <p:nvSpPr>
          <p:cNvPr id="940" name="Google Shape;940;p5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Pie chart</a:t>
            </a:r>
            <a:endParaRPr/>
          </a:p>
        </p:txBody>
      </p:sp>
      <p:sp>
        <p:nvSpPr>
          <p:cNvPr id="941" name="Google Shape;941;p55"/>
          <p:cNvSpPr txBox="1"/>
          <p:nvPr/>
        </p:nvSpPr>
        <p:spPr>
          <a:xfrm>
            <a:off x="6514249" y="4611383"/>
            <a:ext cx="533359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https://www.informationisbeautifulawards.com/showcase/1195-the-last-star-in-the-universe-red-dwarfs-explained?utm_content=buffer0e946&amp;utm_medium=social&amp;utm_source=twitter.com&amp;utm_campaign=buffer</a:t>
            </a:r>
            <a:endParaRPr sz="1400" b="0" i="0" u="none" strike="noStrike" cap="none">
              <a:solidFill>
                <a:srgbClr val="000000"/>
              </a:solidFill>
              <a:latin typeface="Century Gothic"/>
              <a:ea typeface="Century Gothic"/>
              <a:cs typeface="Century Gothic"/>
              <a:sym typeface="Century Gothic"/>
            </a:endParaRPr>
          </a:p>
        </p:txBody>
      </p:sp>
      <p:pic>
        <p:nvPicPr>
          <p:cNvPr id="942" name="Google Shape;942;p55"/>
          <p:cNvPicPr preferRelativeResize="0"/>
          <p:nvPr/>
        </p:nvPicPr>
        <p:blipFill rotWithShape="1">
          <a:blip r:embed="rId3">
            <a:alphaModFix/>
          </a:blip>
          <a:srcRect/>
          <a:stretch/>
        </p:blipFill>
        <p:spPr>
          <a:xfrm>
            <a:off x="6514249" y="1600207"/>
            <a:ext cx="5262150" cy="298608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
        <p:nvSpPr>
          <p:cNvPr id="949" name="Google Shape;949;p56"/>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In a </a:t>
            </a:r>
            <a:r>
              <a:rPr lang="en-US" sz="2400">
                <a:solidFill>
                  <a:schemeClr val="accent1"/>
                </a:solidFill>
              </a:rPr>
              <a:t>heatmap,</a:t>
            </a:r>
            <a:r>
              <a:rPr lang="en-US" sz="2400"/>
              <a:t> individual values are contained in a matrix with variations in coloring.</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Heatmaps are useful for visualizing variance across multiple variables to display patterns in correlations.</a:t>
            </a:r>
            <a:endParaRPr sz="2400"/>
          </a:p>
        </p:txBody>
      </p:sp>
      <p:sp>
        <p:nvSpPr>
          <p:cNvPr id="950" name="Google Shape;950;p5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Heatmap</a:t>
            </a:r>
            <a:endParaRPr/>
          </a:p>
        </p:txBody>
      </p:sp>
      <p:sp>
        <p:nvSpPr>
          <p:cNvPr id="951" name="Google Shape;951;p56"/>
          <p:cNvSpPr txBox="1"/>
          <p:nvPr/>
        </p:nvSpPr>
        <p:spPr>
          <a:xfrm>
            <a:off x="6132864" y="4890437"/>
            <a:ext cx="59769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http://thedailyviz.com/2016/09/17/how-common-is-your-birthday-dailyviz/</a:t>
            </a:r>
            <a:endParaRPr sz="1400" b="0" i="0" u="none" strike="noStrike" cap="none">
              <a:solidFill>
                <a:srgbClr val="000000"/>
              </a:solidFill>
              <a:latin typeface="Century Gothic"/>
              <a:ea typeface="Century Gothic"/>
              <a:cs typeface="Century Gothic"/>
              <a:sym typeface="Century Gothic"/>
            </a:endParaRPr>
          </a:p>
        </p:txBody>
      </p:sp>
      <p:pic>
        <p:nvPicPr>
          <p:cNvPr id="952" name="Google Shape;952;p56"/>
          <p:cNvPicPr preferRelativeResize="0"/>
          <p:nvPr/>
        </p:nvPicPr>
        <p:blipFill rotWithShape="1">
          <a:blip r:embed="rId3">
            <a:alphaModFix/>
          </a:blip>
          <a:srcRect l="3161" r="3577" b="3099"/>
          <a:stretch/>
        </p:blipFill>
        <p:spPr>
          <a:xfrm>
            <a:off x="6214458" y="1536634"/>
            <a:ext cx="5813750" cy="325355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
        <p:nvSpPr>
          <p:cNvPr id="959" name="Google Shape;959;p57"/>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a:solidFill>
                  <a:schemeClr val="dk2"/>
                </a:solidFill>
              </a:rPr>
              <a:t>A </a:t>
            </a:r>
            <a:r>
              <a:rPr lang="en-US">
                <a:solidFill>
                  <a:schemeClr val="accent1"/>
                </a:solidFill>
              </a:rPr>
              <a:t>scatter plot </a:t>
            </a:r>
            <a:r>
              <a:rPr lang="en-US">
                <a:solidFill>
                  <a:schemeClr val="dk2"/>
                </a:solidFill>
              </a:rPr>
              <a:t>is a type of diagram that uses coordinates to display values for two variables for a set of data. </a:t>
            </a:r>
            <a:endParaRPr>
              <a:solidFill>
                <a:schemeClr val="dk2"/>
              </a:solidFill>
            </a:endParaRPr>
          </a:p>
          <a:p>
            <a:pPr marL="495300" lvl="0" indent="-190500" algn="l" rtl="0">
              <a:lnSpc>
                <a:spcPct val="115000"/>
              </a:lnSpc>
              <a:spcBef>
                <a:spcPts val="480"/>
              </a:spcBef>
              <a:spcAft>
                <a:spcPts val="0"/>
              </a:spcAft>
              <a:buSzPts val="2400"/>
              <a:buNone/>
            </a:pPr>
            <a:endParaRPr>
              <a:solidFill>
                <a:schemeClr val="dk2"/>
              </a:solidFill>
            </a:endParaRPr>
          </a:p>
          <a:p>
            <a:pPr marL="342900" lvl="0" indent="-342900" algn="l" rtl="0">
              <a:lnSpc>
                <a:spcPct val="115000"/>
              </a:lnSpc>
              <a:spcBef>
                <a:spcPts val="480"/>
              </a:spcBef>
              <a:spcAft>
                <a:spcPts val="0"/>
              </a:spcAft>
              <a:buSzPts val="2400"/>
              <a:buChar char="●"/>
            </a:pPr>
            <a:r>
              <a:rPr lang="en-US">
                <a:solidFill>
                  <a:schemeClr val="dk2"/>
                </a:solidFill>
              </a:rPr>
              <a:t>The data is displayed as a collection of points, each having the value of one variable determining the positions on the X and Y axes.</a:t>
            </a:r>
            <a:endParaRPr>
              <a:solidFill>
                <a:schemeClr val="dk2"/>
              </a:solidFill>
            </a:endParaRPr>
          </a:p>
        </p:txBody>
      </p:sp>
      <p:sp>
        <p:nvSpPr>
          <p:cNvPr id="960" name="Google Shape;960;p5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Scatter plot</a:t>
            </a:r>
            <a:endParaRPr/>
          </a:p>
        </p:txBody>
      </p:sp>
      <p:pic>
        <p:nvPicPr>
          <p:cNvPr id="961" name="Google Shape;961;p57"/>
          <p:cNvPicPr preferRelativeResize="0"/>
          <p:nvPr/>
        </p:nvPicPr>
        <p:blipFill rotWithShape="1">
          <a:blip r:embed="rId3">
            <a:alphaModFix/>
          </a:blip>
          <a:srcRect/>
          <a:stretch/>
        </p:blipFill>
        <p:spPr>
          <a:xfrm>
            <a:off x="6709409" y="1257587"/>
            <a:ext cx="4952999" cy="483412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5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
        <p:nvSpPr>
          <p:cNvPr id="968" name="Google Shape;968;p58"/>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0"/>
              </a:spcBef>
              <a:spcAft>
                <a:spcPts val="0"/>
              </a:spcAft>
              <a:buSzPts val="2400"/>
              <a:buChar char="●"/>
            </a:pPr>
            <a:r>
              <a:rPr lang="en-US"/>
              <a:t>If the data moves uphill there is a positive relationship between X and Y (as temperature increases, ice cream sales tend to increase)</a:t>
            </a:r>
            <a:endParaRPr/>
          </a:p>
          <a:p>
            <a:pPr marL="495300" lvl="0" indent="-190500" algn="l" rtl="0">
              <a:lnSpc>
                <a:spcPct val="115000"/>
              </a:lnSpc>
              <a:spcBef>
                <a:spcPts val="480"/>
              </a:spcBef>
              <a:spcAft>
                <a:spcPts val="0"/>
              </a:spcAft>
              <a:buSzPts val="2400"/>
              <a:buNone/>
            </a:pPr>
            <a:endParaRPr/>
          </a:p>
          <a:p>
            <a:pPr marL="342900" lvl="0" indent="-342900" algn="l" rtl="0">
              <a:lnSpc>
                <a:spcPct val="115000"/>
              </a:lnSpc>
              <a:spcBef>
                <a:spcPts val="480"/>
              </a:spcBef>
              <a:spcAft>
                <a:spcPts val="0"/>
              </a:spcAft>
              <a:buSzPts val="2400"/>
              <a:buChar char="●"/>
            </a:pPr>
            <a:r>
              <a:rPr lang="en-US"/>
              <a:t>If the data moves downhill there is a negative relationship between X and Y (as months worked increases, internet usage tends to decrease)</a:t>
            </a:r>
            <a:endParaRPr/>
          </a:p>
          <a:p>
            <a:pPr marL="495300" lvl="0" indent="-190500" algn="l" rtl="0">
              <a:lnSpc>
                <a:spcPct val="115000"/>
              </a:lnSpc>
              <a:spcBef>
                <a:spcPts val="480"/>
              </a:spcBef>
              <a:spcAft>
                <a:spcPts val="0"/>
              </a:spcAft>
              <a:buSzPts val="2400"/>
              <a:buNone/>
            </a:pPr>
            <a:endParaRPr/>
          </a:p>
          <a:p>
            <a:pPr marL="342900" lvl="0" indent="-342900" algn="l" rtl="0">
              <a:lnSpc>
                <a:spcPct val="115000"/>
              </a:lnSpc>
              <a:spcBef>
                <a:spcPts val="480"/>
              </a:spcBef>
              <a:spcAft>
                <a:spcPts val="0"/>
              </a:spcAft>
              <a:buSzPts val="2400"/>
              <a:buChar char="●"/>
            </a:pPr>
            <a:r>
              <a:rPr lang="en-US"/>
              <a:t>If the data doesn’t have a pattern, then no relationship exists between X and Y.</a:t>
            </a:r>
            <a:endParaRPr/>
          </a:p>
          <a:p>
            <a:pPr marL="495300" lvl="0" indent="-190500" algn="l" rtl="0">
              <a:lnSpc>
                <a:spcPct val="115000"/>
              </a:lnSpc>
              <a:spcBef>
                <a:spcPts val="480"/>
              </a:spcBef>
              <a:spcAft>
                <a:spcPts val="0"/>
              </a:spcAft>
              <a:buSzPts val="2400"/>
              <a:buNone/>
            </a:pPr>
            <a:endParaRPr/>
          </a:p>
        </p:txBody>
      </p:sp>
      <p:sp>
        <p:nvSpPr>
          <p:cNvPr id="969" name="Google Shape;969;p5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to read a scatter plot</a:t>
            </a:r>
            <a:endParaRPr/>
          </a:p>
        </p:txBody>
      </p:sp>
      <p:pic>
        <p:nvPicPr>
          <p:cNvPr id="970" name="Google Shape;970;p58" descr="ice cream sales scatter plot"/>
          <p:cNvPicPr preferRelativeResize="0"/>
          <p:nvPr/>
        </p:nvPicPr>
        <p:blipFill rotWithShape="1">
          <a:blip r:embed="rId3">
            <a:alphaModFix/>
          </a:blip>
          <a:srcRect/>
          <a:stretch/>
        </p:blipFill>
        <p:spPr>
          <a:xfrm>
            <a:off x="7181808" y="1267301"/>
            <a:ext cx="4114800" cy="2571750"/>
          </a:xfrm>
          <a:prstGeom prst="rect">
            <a:avLst/>
          </a:prstGeom>
          <a:noFill/>
          <a:ln>
            <a:noFill/>
          </a:ln>
        </p:spPr>
      </p:pic>
      <p:pic>
        <p:nvPicPr>
          <p:cNvPr id="971" name="Google Shape;971;p58" descr="internet usage vs months in job scatter plot"/>
          <p:cNvPicPr preferRelativeResize="0"/>
          <p:nvPr/>
        </p:nvPicPr>
        <p:blipFill rotWithShape="1">
          <a:blip r:embed="rId4">
            <a:alphaModFix/>
          </a:blip>
          <a:srcRect/>
          <a:stretch/>
        </p:blipFill>
        <p:spPr>
          <a:xfrm>
            <a:off x="7181808" y="3839051"/>
            <a:ext cx="4114800" cy="2571750"/>
          </a:xfrm>
          <a:prstGeom prst="rect">
            <a:avLst/>
          </a:prstGeom>
          <a:noFill/>
          <a:ln>
            <a:noFill/>
          </a:ln>
        </p:spPr>
      </p:pic>
      <p:sp>
        <p:nvSpPr>
          <p:cNvPr id="972" name="Google Shape;972;p58"/>
          <p:cNvSpPr txBox="1"/>
          <p:nvPr/>
        </p:nvSpPr>
        <p:spPr>
          <a:xfrm rot="5400000">
            <a:off x="9996887" y="3700551"/>
            <a:ext cx="305404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8D8D8"/>
                </a:solidFill>
                <a:latin typeface="Lato"/>
                <a:ea typeface="Lato"/>
                <a:cs typeface="Lato"/>
                <a:sym typeface="Lato"/>
              </a:rPr>
              <a:t>https://www.visme.co/scatter-plot-maker/</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5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
        <p:nvSpPr>
          <p:cNvPr id="979" name="Google Shape;979;p59"/>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dk2"/>
                </a:solidFill>
              </a:rPr>
              <a:t>A </a:t>
            </a:r>
            <a:r>
              <a:rPr lang="en-US" sz="2400">
                <a:solidFill>
                  <a:schemeClr val="accent1"/>
                </a:solidFill>
              </a:rPr>
              <a:t>bubble chart </a:t>
            </a:r>
            <a:r>
              <a:rPr lang="en-US" sz="2400">
                <a:solidFill>
                  <a:schemeClr val="dk2"/>
                </a:solidFill>
              </a:rPr>
              <a:t>displays three dimensions of data. </a:t>
            </a:r>
            <a:endParaRPr sz="2400">
              <a:solidFill>
                <a:schemeClr val="dk2"/>
              </a:solidFill>
            </a:endParaRPr>
          </a:p>
          <a:p>
            <a:pPr marL="495300" lvl="0" indent="-190500" algn="l" rtl="0">
              <a:lnSpc>
                <a:spcPct val="115000"/>
              </a:lnSpc>
              <a:spcBef>
                <a:spcPts val="480"/>
              </a:spcBef>
              <a:spcAft>
                <a:spcPts val="0"/>
              </a:spcAft>
              <a:buSzPts val="2400"/>
              <a:buNone/>
            </a:pPr>
            <a:endParaRPr sz="2400">
              <a:solidFill>
                <a:schemeClr val="dk2"/>
              </a:solidFill>
            </a:endParaRPr>
          </a:p>
          <a:p>
            <a:pPr marL="342900" lvl="0" indent="-342900" algn="l" rtl="0">
              <a:lnSpc>
                <a:spcPct val="115000"/>
              </a:lnSpc>
              <a:spcBef>
                <a:spcPts val="480"/>
              </a:spcBef>
              <a:spcAft>
                <a:spcPts val="0"/>
              </a:spcAft>
              <a:buSzPts val="2400"/>
              <a:buChar char="●"/>
            </a:pPr>
            <a:r>
              <a:rPr lang="en-US" sz="2400">
                <a:solidFill>
                  <a:schemeClr val="dk2"/>
                </a:solidFill>
              </a:rPr>
              <a:t>Each entity is plotted as a bubble that expresses two of the values through the xy location and the third through its size. </a:t>
            </a:r>
            <a:endParaRPr sz="2400">
              <a:solidFill>
                <a:schemeClr val="dk2"/>
              </a:solidFill>
            </a:endParaRPr>
          </a:p>
          <a:p>
            <a:pPr marL="342900" lvl="0" indent="-190500" algn="l" rtl="0">
              <a:lnSpc>
                <a:spcPct val="115000"/>
              </a:lnSpc>
              <a:spcBef>
                <a:spcPts val="480"/>
              </a:spcBef>
              <a:spcAft>
                <a:spcPts val="0"/>
              </a:spcAft>
              <a:buSzPts val="2400"/>
              <a:buNone/>
            </a:pPr>
            <a:endParaRPr sz="2400">
              <a:solidFill>
                <a:schemeClr val="dk2"/>
              </a:solidFill>
            </a:endParaRPr>
          </a:p>
        </p:txBody>
      </p:sp>
      <p:sp>
        <p:nvSpPr>
          <p:cNvPr id="980" name="Google Shape;980;p5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Bubble chart</a:t>
            </a:r>
            <a:endParaRPr/>
          </a:p>
        </p:txBody>
      </p:sp>
      <p:pic>
        <p:nvPicPr>
          <p:cNvPr id="981" name="Google Shape;981;p59"/>
          <p:cNvPicPr preferRelativeResize="0"/>
          <p:nvPr/>
        </p:nvPicPr>
        <p:blipFill rotWithShape="1">
          <a:blip r:embed="rId3">
            <a:alphaModFix/>
          </a:blip>
          <a:srcRect/>
          <a:stretch/>
        </p:blipFill>
        <p:spPr>
          <a:xfrm>
            <a:off x="6180664" y="1536634"/>
            <a:ext cx="5932209" cy="3471993"/>
          </a:xfrm>
          <a:prstGeom prst="rect">
            <a:avLst/>
          </a:prstGeom>
          <a:noFill/>
          <a:ln>
            <a:noFill/>
          </a:ln>
        </p:spPr>
      </p:pic>
      <p:sp>
        <p:nvSpPr>
          <p:cNvPr id="982" name="Google Shape;982;p59"/>
          <p:cNvSpPr txBox="1"/>
          <p:nvPr/>
        </p:nvSpPr>
        <p:spPr>
          <a:xfrm>
            <a:off x="6381751" y="5027638"/>
            <a:ext cx="3405715"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http://dadaviz.com/i/1276</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6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
        <p:nvSpPr>
          <p:cNvPr id="989" name="Google Shape;989;p6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SzPts val="2400"/>
              <a:buFont typeface="Lato"/>
              <a:buAutoNum type="arabicPeriod"/>
            </a:pPr>
            <a:r>
              <a:rPr lang="en-US" sz="2200"/>
              <a:t>Look for a relationship between the x and y variables</a:t>
            </a:r>
            <a:endParaRPr sz="2200"/>
          </a:p>
          <a:p>
            <a:pPr marL="688181" lvl="1" indent="-457200" algn="l" rtl="0">
              <a:lnSpc>
                <a:spcPct val="115000"/>
              </a:lnSpc>
              <a:spcBef>
                <a:spcPts val="420"/>
              </a:spcBef>
              <a:spcAft>
                <a:spcPts val="0"/>
              </a:spcAft>
              <a:buSzPts val="2100"/>
              <a:buChar char="–"/>
            </a:pPr>
            <a:r>
              <a:rPr lang="en-US" sz="2200"/>
              <a:t>Positive</a:t>
            </a:r>
            <a:endParaRPr sz="2200"/>
          </a:p>
          <a:p>
            <a:pPr marL="688181" lvl="1" indent="-457200" algn="l" rtl="0">
              <a:lnSpc>
                <a:spcPct val="115000"/>
              </a:lnSpc>
              <a:spcBef>
                <a:spcPts val="420"/>
              </a:spcBef>
              <a:spcAft>
                <a:spcPts val="0"/>
              </a:spcAft>
              <a:buSzPts val="2100"/>
              <a:buChar char="–"/>
            </a:pPr>
            <a:r>
              <a:rPr lang="en-US" sz="2200"/>
              <a:t>Negative</a:t>
            </a:r>
            <a:endParaRPr sz="2200"/>
          </a:p>
          <a:p>
            <a:pPr marL="688181" lvl="1" indent="-457200" algn="l" rtl="0">
              <a:lnSpc>
                <a:spcPct val="115000"/>
              </a:lnSpc>
              <a:spcBef>
                <a:spcPts val="420"/>
              </a:spcBef>
              <a:spcAft>
                <a:spcPts val="0"/>
              </a:spcAft>
              <a:buSzPts val="2100"/>
              <a:buChar char="–"/>
            </a:pPr>
            <a:r>
              <a:rPr lang="en-US" sz="2200"/>
              <a:t>No relationship</a:t>
            </a:r>
            <a:endParaRPr sz="2200"/>
          </a:p>
          <a:p>
            <a:pPr marL="688181" lvl="1" indent="-323850" algn="l" rtl="0">
              <a:lnSpc>
                <a:spcPct val="115000"/>
              </a:lnSpc>
              <a:spcBef>
                <a:spcPts val="420"/>
              </a:spcBef>
              <a:spcAft>
                <a:spcPts val="0"/>
              </a:spcAft>
              <a:buSzPts val="2100"/>
              <a:buNone/>
            </a:pPr>
            <a:endParaRPr sz="2200"/>
          </a:p>
          <a:p>
            <a:pPr marL="457200" lvl="0" indent="-457200" algn="l" rtl="0">
              <a:lnSpc>
                <a:spcPct val="115000"/>
              </a:lnSpc>
              <a:spcBef>
                <a:spcPts val="480"/>
              </a:spcBef>
              <a:spcAft>
                <a:spcPts val="0"/>
              </a:spcAft>
              <a:buSzPts val="2400"/>
              <a:buFont typeface="Lato"/>
              <a:buAutoNum type="arabicPeriod"/>
            </a:pPr>
            <a:r>
              <a:rPr lang="en-US" sz="2200"/>
              <a:t>Look for patterns in bubble size</a:t>
            </a:r>
            <a:endParaRPr sz="2200"/>
          </a:p>
          <a:p>
            <a:pPr marL="688181" lvl="1" indent="-457200" algn="l" rtl="0">
              <a:lnSpc>
                <a:spcPct val="115000"/>
              </a:lnSpc>
              <a:spcBef>
                <a:spcPts val="420"/>
              </a:spcBef>
              <a:spcAft>
                <a:spcPts val="0"/>
              </a:spcAft>
              <a:buSzPts val="2100"/>
              <a:buChar char="–"/>
            </a:pPr>
            <a:r>
              <a:rPr lang="en-US" sz="2200"/>
              <a:t>consistency in bubble size means there is less variation in the relationship between the variables</a:t>
            </a:r>
            <a:endParaRPr sz="2200"/>
          </a:p>
        </p:txBody>
      </p:sp>
      <p:sp>
        <p:nvSpPr>
          <p:cNvPr id="990" name="Google Shape;990;p6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to read a bubble chart</a:t>
            </a:r>
            <a:endParaRPr/>
          </a:p>
        </p:txBody>
      </p:sp>
      <p:pic>
        <p:nvPicPr>
          <p:cNvPr id="991" name="Google Shape;991;p60" descr="Example bubble chart depicting NFL teams' scoring performances in 2018/19."/>
          <p:cNvPicPr preferRelativeResize="0"/>
          <p:nvPr/>
        </p:nvPicPr>
        <p:blipFill rotWithShape="1">
          <a:blip r:embed="rId3">
            <a:alphaModFix/>
          </a:blip>
          <a:srcRect/>
          <a:stretch/>
        </p:blipFill>
        <p:spPr>
          <a:xfrm>
            <a:off x="6354422" y="1412776"/>
            <a:ext cx="5103484" cy="4940291"/>
          </a:xfrm>
          <a:prstGeom prst="rect">
            <a:avLst/>
          </a:prstGeom>
          <a:noFill/>
          <a:ln>
            <a:noFill/>
          </a:ln>
        </p:spPr>
      </p:pic>
      <p:sp>
        <p:nvSpPr>
          <p:cNvPr id="992" name="Google Shape;992;p60"/>
          <p:cNvSpPr txBox="1"/>
          <p:nvPr/>
        </p:nvSpPr>
        <p:spPr>
          <a:xfrm rot="5400000">
            <a:off x="9083730" y="3704222"/>
            <a:ext cx="508962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D8D8D8"/>
                </a:solidFill>
                <a:latin typeface="Century Gothic"/>
                <a:ea typeface="Century Gothic"/>
                <a:cs typeface="Century Gothic"/>
                <a:sym typeface="Century Gothic"/>
              </a:rPr>
              <a:t>https://chartio.com/learn/charts/bubble-chart-complete-guide/</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306" name="Google Shape;306;p1"/>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307" name="Google Shape;307;p1"/>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Polling question </a:t>
            </a:r>
            <a:endParaRPr/>
          </a:p>
        </p:txBody>
      </p:sp>
      <p:sp>
        <p:nvSpPr>
          <p:cNvPr id="308" name="Google Shape;308;p1"/>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101600" lvl="0" indent="0" algn="l" rtl="0">
              <a:lnSpc>
                <a:spcPct val="115000"/>
              </a:lnSpc>
              <a:spcBef>
                <a:spcPts val="0"/>
              </a:spcBef>
              <a:spcAft>
                <a:spcPts val="0"/>
              </a:spcAft>
              <a:buSzPts val="2000"/>
              <a:buNone/>
            </a:pPr>
            <a:r>
              <a:rPr lang="en-US"/>
              <a:t>Where are you joining us from today?</a:t>
            </a:r>
            <a:endParaRPr/>
          </a:p>
          <a:p>
            <a:pPr marL="457200" lvl="0" indent="-228600" algn="l" rtl="0">
              <a:lnSpc>
                <a:spcPct val="115000"/>
              </a:lnSpc>
              <a:spcBef>
                <a:spcPts val="0"/>
              </a:spcBef>
              <a:spcAft>
                <a:spcPts val="0"/>
              </a:spcAft>
              <a:buSzPts val="2000"/>
              <a:buNone/>
            </a:pPr>
            <a:endParaRPr/>
          </a:p>
          <a:p>
            <a:pPr marL="914400" lvl="1" indent="-355600" algn="l" rtl="0">
              <a:lnSpc>
                <a:spcPct val="115000"/>
              </a:lnSpc>
              <a:spcBef>
                <a:spcPts val="0"/>
              </a:spcBef>
              <a:spcAft>
                <a:spcPts val="0"/>
              </a:spcAft>
              <a:buSzPts val="2000"/>
              <a:buChar char="○"/>
            </a:pPr>
            <a:r>
              <a:rPr lang="en-US"/>
              <a:t>Home</a:t>
            </a:r>
            <a:endParaRPr/>
          </a:p>
          <a:p>
            <a:pPr marL="914400" lvl="1" indent="-355600" algn="l" rtl="0">
              <a:lnSpc>
                <a:spcPct val="115000"/>
              </a:lnSpc>
              <a:spcBef>
                <a:spcPts val="0"/>
              </a:spcBef>
              <a:spcAft>
                <a:spcPts val="0"/>
              </a:spcAft>
              <a:buSzPts val="2000"/>
              <a:buChar char="○"/>
            </a:pPr>
            <a:r>
              <a:rPr lang="en-US"/>
              <a:t>Office</a:t>
            </a:r>
            <a:endParaRPr/>
          </a:p>
          <a:p>
            <a:pPr marL="914400" lvl="1" indent="-355600" algn="l" rtl="0">
              <a:lnSpc>
                <a:spcPct val="115000"/>
              </a:lnSpc>
              <a:spcBef>
                <a:spcPts val="0"/>
              </a:spcBef>
              <a:spcAft>
                <a:spcPts val="0"/>
              </a:spcAft>
              <a:buSzPts val="2000"/>
              <a:buChar char="○"/>
            </a:pPr>
            <a:r>
              <a:rPr lang="en-US"/>
              <a:t>Somewhere else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
        <p:nvSpPr>
          <p:cNvPr id="999" name="Google Shape;999;p6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A </a:t>
            </a:r>
            <a:r>
              <a:rPr lang="en-US" sz="2400">
                <a:solidFill>
                  <a:schemeClr val="accent1"/>
                </a:solidFill>
              </a:rPr>
              <a:t>boxplot</a:t>
            </a:r>
            <a:r>
              <a:rPr lang="en-US" sz="2400"/>
              <a:t> displays median, higher/lower quartiles and maximum/minimum.  </a:t>
            </a:r>
            <a:endParaRPr sz="2400"/>
          </a:p>
          <a:p>
            <a:pPr marL="3429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 spacings between the different parts of the box indicate the degree of dispersion and skewness in the data and show outliers. </a:t>
            </a:r>
            <a:endParaRPr sz="2400"/>
          </a:p>
        </p:txBody>
      </p:sp>
      <p:sp>
        <p:nvSpPr>
          <p:cNvPr id="1000" name="Google Shape;1000;p6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Boxplot</a:t>
            </a:r>
            <a:endParaRPr/>
          </a:p>
        </p:txBody>
      </p:sp>
      <p:sp>
        <p:nvSpPr>
          <p:cNvPr id="1001" name="Google Shape;1001;p61"/>
          <p:cNvSpPr txBox="1"/>
          <p:nvPr/>
        </p:nvSpPr>
        <p:spPr>
          <a:xfrm>
            <a:off x="6480499" y="5770799"/>
            <a:ext cx="52959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https://bolt.mph.ufl.edu/6050-6052/unit-1/one-quantitative-variable-introduction/boxplot</a:t>
            </a:r>
            <a:endParaRPr sz="1800" b="0" i="0" u="none" strike="noStrike" cap="none">
              <a:solidFill>
                <a:srgbClr val="BFBFBF"/>
              </a:solidFill>
              <a:latin typeface="Century Gothic"/>
              <a:ea typeface="Century Gothic"/>
              <a:cs typeface="Century Gothic"/>
              <a:sym typeface="Century Gothic"/>
            </a:endParaRPr>
          </a:p>
        </p:txBody>
      </p:sp>
      <p:pic>
        <p:nvPicPr>
          <p:cNvPr id="1002" name="Google Shape;1002;p61"/>
          <p:cNvPicPr preferRelativeResize="0"/>
          <p:nvPr/>
        </p:nvPicPr>
        <p:blipFill rotWithShape="1">
          <a:blip r:embed="rId3">
            <a:alphaModFix/>
          </a:blip>
          <a:srcRect/>
          <a:stretch/>
        </p:blipFill>
        <p:spPr>
          <a:xfrm>
            <a:off x="6480499" y="1297890"/>
            <a:ext cx="5295900" cy="4406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62"/>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
        <p:nvSpPr>
          <p:cNvPr id="1009" name="Google Shape;1009;p62"/>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to read a boxplot</a:t>
            </a:r>
            <a:endParaRPr/>
          </a:p>
        </p:txBody>
      </p:sp>
      <p:sp>
        <p:nvSpPr>
          <p:cNvPr id="1010" name="Google Shape;1010;p62"/>
          <p:cNvSpPr/>
          <p:nvPr/>
        </p:nvSpPr>
        <p:spPr>
          <a:xfrm>
            <a:off x="6338454" y="3164142"/>
            <a:ext cx="2420470" cy="1255059"/>
          </a:xfrm>
          <a:prstGeom prst="rect">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1011" name="Google Shape;1011;p62"/>
          <p:cNvSpPr/>
          <p:nvPr/>
        </p:nvSpPr>
        <p:spPr>
          <a:xfrm>
            <a:off x="5137184" y="3164142"/>
            <a:ext cx="1201270" cy="1255059"/>
          </a:xfrm>
          <a:prstGeom prst="rect">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cxnSp>
        <p:nvCxnSpPr>
          <p:cNvPr id="1012" name="Google Shape;1012;p62"/>
          <p:cNvCxnSpPr>
            <a:stCxn id="1010" idx="3"/>
          </p:cNvCxnSpPr>
          <p:nvPr/>
        </p:nvCxnSpPr>
        <p:spPr>
          <a:xfrm>
            <a:off x="8758924" y="3791672"/>
            <a:ext cx="914400" cy="0"/>
          </a:xfrm>
          <a:prstGeom prst="straightConnector1">
            <a:avLst/>
          </a:prstGeom>
          <a:noFill/>
          <a:ln w="63500" cap="flat" cmpd="sng">
            <a:solidFill>
              <a:schemeClr val="accent5"/>
            </a:solidFill>
            <a:prstDash val="solid"/>
            <a:round/>
            <a:headEnd type="none" w="sm" len="sm"/>
            <a:tailEnd type="none" w="sm" len="sm"/>
          </a:ln>
        </p:spPr>
      </p:cxnSp>
      <p:cxnSp>
        <p:nvCxnSpPr>
          <p:cNvPr id="1013" name="Google Shape;1013;p62"/>
          <p:cNvCxnSpPr>
            <a:endCxn id="1011" idx="1"/>
          </p:cNvCxnSpPr>
          <p:nvPr/>
        </p:nvCxnSpPr>
        <p:spPr>
          <a:xfrm>
            <a:off x="4223384" y="3791672"/>
            <a:ext cx="913800" cy="0"/>
          </a:xfrm>
          <a:prstGeom prst="straightConnector1">
            <a:avLst/>
          </a:prstGeom>
          <a:noFill/>
          <a:ln w="63500" cap="flat" cmpd="sng">
            <a:solidFill>
              <a:schemeClr val="accent5"/>
            </a:solidFill>
            <a:prstDash val="solid"/>
            <a:round/>
            <a:headEnd type="none" w="sm" len="sm"/>
            <a:tailEnd type="none" w="sm" len="sm"/>
          </a:ln>
        </p:spPr>
      </p:cxnSp>
      <p:cxnSp>
        <p:nvCxnSpPr>
          <p:cNvPr id="1014" name="Google Shape;1014;p62"/>
          <p:cNvCxnSpPr/>
          <p:nvPr/>
        </p:nvCxnSpPr>
        <p:spPr>
          <a:xfrm>
            <a:off x="4223454" y="3353210"/>
            <a:ext cx="0" cy="914400"/>
          </a:xfrm>
          <a:prstGeom prst="straightConnector1">
            <a:avLst/>
          </a:prstGeom>
          <a:noFill/>
          <a:ln w="63500" cap="flat" cmpd="sng">
            <a:solidFill>
              <a:schemeClr val="accent5"/>
            </a:solidFill>
            <a:prstDash val="solid"/>
            <a:round/>
            <a:headEnd type="none" w="sm" len="sm"/>
            <a:tailEnd type="none" w="sm" len="sm"/>
          </a:ln>
        </p:spPr>
      </p:cxnSp>
      <p:cxnSp>
        <p:nvCxnSpPr>
          <p:cNvPr id="1015" name="Google Shape;1015;p62"/>
          <p:cNvCxnSpPr/>
          <p:nvPr/>
        </p:nvCxnSpPr>
        <p:spPr>
          <a:xfrm>
            <a:off x="9675824" y="3334472"/>
            <a:ext cx="0" cy="914400"/>
          </a:xfrm>
          <a:prstGeom prst="straightConnector1">
            <a:avLst/>
          </a:prstGeom>
          <a:noFill/>
          <a:ln w="63500" cap="flat" cmpd="sng">
            <a:solidFill>
              <a:schemeClr val="accent5"/>
            </a:solidFill>
            <a:prstDash val="solid"/>
            <a:round/>
            <a:headEnd type="none" w="sm" len="sm"/>
            <a:tailEnd type="none" w="sm" len="sm"/>
          </a:ln>
        </p:spPr>
      </p:cxnSp>
      <p:sp>
        <p:nvSpPr>
          <p:cNvPr id="1016" name="Google Shape;1016;p62"/>
          <p:cNvSpPr txBox="1"/>
          <p:nvPr/>
        </p:nvSpPr>
        <p:spPr>
          <a:xfrm>
            <a:off x="3563886" y="1886208"/>
            <a:ext cx="131913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minimum</a:t>
            </a:r>
            <a:endParaRPr sz="1400" b="0" i="0" u="none" strike="noStrike" cap="none">
              <a:solidFill>
                <a:schemeClr val="dk2"/>
              </a:solidFill>
              <a:latin typeface="Century Gothic"/>
              <a:ea typeface="Century Gothic"/>
              <a:cs typeface="Century Gothic"/>
              <a:sym typeface="Century Gothic"/>
            </a:endParaRPr>
          </a:p>
        </p:txBody>
      </p:sp>
      <p:sp>
        <p:nvSpPr>
          <p:cNvPr id="1017" name="Google Shape;1017;p62"/>
          <p:cNvSpPr txBox="1"/>
          <p:nvPr/>
        </p:nvSpPr>
        <p:spPr>
          <a:xfrm>
            <a:off x="9013756" y="1886208"/>
            <a:ext cx="131913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maximum</a:t>
            </a:r>
            <a:endParaRPr sz="1400" b="0" i="0" u="none" strike="noStrike" cap="none">
              <a:solidFill>
                <a:schemeClr val="dk2"/>
              </a:solidFill>
              <a:latin typeface="Century Gothic"/>
              <a:ea typeface="Century Gothic"/>
              <a:cs typeface="Century Gothic"/>
              <a:sym typeface="Century Gothic"/>
            </a:endParaRPr>
          </a:p>
        </p:txBody>
      </p:sp>
      <p:sp>
        <p:nvSpPr>
          <p:cNvPr id="1018" name="Google Shape;1018;p62"/>
          <p:cNvSpPr txBox="1"/>
          <p:nvPr/>
        </p:nvSpPr>
        <p:spPr>
          <a:xfrm>
            <a:off x="5678886" y="1886208"/>
            <a:ext cx="131913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median</a:t>
            </a:r>
            <a:endParaRPr sz="1400" b="0" i="0" u="none" strike="noStrike" cap="none">
              <a:solidFill>
                <a:schemeClr val="dk2"/>
              </a:solidFill>
              <a:latin typeface="Century Gothic"/>
              <a:ea typeface="Century Gothic"/>
              <a:cs typeface="Century Gothic"/>
              <a:sym typeface="Century Gothic"/>
            </a:endParaRPr>
          </a:p>
        </p:txBody>
      </p:sp>
      <p:sp>
        <p:nvSpPr>
          <p:cNvPr id="1019" name="Google Shape;1019;p62"/>
          <p:cNvSpPr/>
          <p:nvPr/>
        </p:nvSpPr>
        <p:spPr>
          <a:xfrm>
            <a:off x="2724513" y="3677372"/>
            <a:ext cx="228600" cy="2286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1020" name="Google Shape;1020;p62"/>
          <p:cNvSpPr txBox="1"/>
          <p:nvPr/>
        </p:nvSpPr>
        <p:spPr>
          <a:xfrm>
            <a:off x="1054983" y="2794810"/>
            <a:ext cx="131913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outlier</a:t>
            </a:r>
            <a:endParaRPr sz="1400" b="0" i="0" u="none" strike="noStrike" cap="none">
              <a:solidFill>
                <a:schemeClr val="dk2"/>
              </a:solidFill>
              <a:latin typeface="Century Gothic"/>
              <a:ea typeface="Century Gothic"/>
              <a:cs typeface="Century Gothic"/>
              <a:sym typeface="Century Gothic"/>
            </a:endParaRPr>
          </a:p>
        </p:txBody>
      </p:sp>
      <p:sp>
        <p:nvSpPr>
          <p:cNvPr id="1021" name="Google Shape;1021;p62"/>
          <p:cNvSpPr txBox="1"/>
          <p:nvPr/>
        </p:nvSpPr>
        <p:spPr>
          <a:xfrm>
            <a:off x="7754582" y="5349842"/>
            <a:ext cx="17917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3</a:t>
            </a:r>
            <a:r>
              <a:rPr lang="en-US" sz="1800" b="0" i="0" u="none" strike="noStrike" cap="none" baseline="30000">
                <a:solidFill>
                  <a:schemeClr val="dk2"/>
                </a:solidFill>
                <a:latin typeface="Century Gothic"/>
                <a:ea typeface="Century Gothic"/>
                <a:cs typeface="Century Gothic"/>
                <a:sym typeface="Century Gothic"/>
              </a:rPr>
              <a:t>rd</a:t>
            </a:r>
            <a:r>
              <a:rPr lang="en-US" sz="1800" b="0" i="0" u="none" strike="noStrike" cap="none">
                <a:solidFill>
                  <a:schemeClr val="dk2"/>
                </a:solidFill>
                <a:latin typeface="Century Gothic"/>
                <a:ea typeface="Century Gothic"/>
                <a:cs typeface="Century Gothic"/>
                <a:sym typeface="Century Gothic"/>
              </a:rPr>
              <a:t> quartile</a:t>
            </a:r>
            <a:endParaRPr sz="1400" b="0" i="0" u="none" strike="noStrike" cap="none">
              <a:solidFill>
                <a:schemeClr val="dk2"/>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75</a:t>
            </a:r>
            <a:r>
              <a:rPr lang="en-US" sz="1800" b="0" i="0" u="none" strike="noStrike" cap="none" baseline="30000">
                <a:solidFill>
                  <a:schemeClr val="dk2"/>
                </a:solidFill>
                <a:latin typeface="Century Gothic"/>
                <a:ea typeface="Century Gothic"/>
                <a:cs typeface="Century Gothic"/>
                <a:sym typeface="Century Gothic"/>
              </a:rPr>
              <a:t>th</a:t>
            </a:r>
            <a:r>
              <a:rPr lang="en-US" sz="1800" b="0" i="0" u="none" strike="noStrike" cap="none">
                <a:solidFill>
                  <a:schemeClr val="dk2"/>
                </a:solidFill>
                <a:latin typeface="Century Gothic"/>
                <a:ea typeface="Century Gothic"/>
                <a:cs typeface="Century Gothic"/>
                <a:sym typeface="Century Gothic"/>
              </a:rPr>
              <a:t> percentile</a:t>
            </a:r>
            <a:endParaRPr sz="1400" b="0" i="0" u="none" strike="noStrike" cap="none">
              <a:solidFill>
                <a:schemeClr val="dk2"/>
              </a:solidFill>
              <a:latin typeface="Century Gothic"/>
              <a:ea typeface="Century Gothic"/>
              <a:cs typeface="Century Gothic"/>
              <a:sym typeface="Century Gothic"/>
            </a:endParaRPr>
          </a:p>
        </p:txBody>
      </p:sp>
      <p:sp>
        <p:nvSpPr>
          <p:cNvPr id="1022" name="Google Shape;1022;p62"/>
          <p:cNvSpPr txBox="1"/>
          <p:nvPr/>
        </p:nvSpPr>
        <p:spPr>
          <a:xfrm>
            <a:off x="4296871" y="5349842"/>
            <a:ext cx="168062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1</a:t>
            </a:r>
            <a:r>
              <a:rPr lang="en-US" sz="1800" b="0" i="0" u="none" strike="noStrike" cap="none" baseline="30000">
                <a:solidFill>
                  <a:schemeClr val="dk2"/>
                </a:solidFill>
                <a:latin typeface="Century Gothic"/>
                <a:ea typeface="Century Gothic"/>
                <a:cs typeface="Century Gothic"/>
                <a:sym typeface="Century Gothic"/>
              </a:rPr>
              <a:t>st</a:t>
            </a:r>
            <a:r>
              <a:rPr lang="en-US" sz="1800" b="0" i="0" u="none" strike="noStrike" cap="none">
                <a:solidFill>
                  <a:schemeClr val="dk2"/>
                </a:solidFill>
                <a:latin typeface="Century Gothic"/>
                <a:ea typeface="Century Gothic"/>
                <a:cs typeface="Century Gothic"/>
                <a:sym typeface="Century Gothic"/>
              </a:rPr>
              <a:t> quartile</a:t>
            </a:r>
            <a:endParaRPr sz="1400" b="0" i="0" u="none" strike="noStrike" cap="none">
              <a:solidFill>
                <a:schemeClr val="dk2"/>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25</a:t>
            </a:r>
            <a:r>
              <a:rPr lang="en-US" sz="1800" b="0" i="0" u="none" strike="noStrike" cap="none" baseline="30000">
                <a:solidFill>
                  <a:schemeClr val="dk2"/>
                </a:solidFill>
                <a:latin typeface="Century Gothic"/>
                <a:ea typeface="Century Gothic"/>
                <a:cs typeface="Century Gothic"/>
                <a:sym typeface="Century Gothic"/>
              </a:rPr>
              <a:t>th</a:t>
            </a:r>
            <a:r>
              <a:rPr lang="en-US" sz="1800" b="0" i="0" u="none" strike="noStrike" cap="none">
                <a:solidFill>
                  <a:schemeClr val="dk2"/>
                </a:solidFill>
                <a:latin typeface="Century Gothic"/>
                <a:ea typeface="Century Gothic"/>
                <a:cs typeface="Century Gothic"/>
                <a:sym typeface="Century Gothic"/>
              </a:rPr>
              <a:t> percentile</a:t>
            </a:r>
            <a:endParaRPr sz="1400" b="0" i="0" u="none" strike="noStrike" cap="none">
              <a:solidFill>
                <a:schemeClr val="dk2"/>
              </a:solidFill>
              <a:latin typeface="Century Gothic"/>
              <a:ea typeface="Century Gothic"/>
              <a:cs typeface="Century Gothic"/>
              <a:sym typeface="Century Gothic"/>
            </a:endParaRPr>
          </a:p>
        </p:txBody>
      </p:sp>
      <p:cxnSp>
        <p:nvCxnSpPr>
          <p:cNvPr id="1023" name="Google Shape;1023;p62"/>
          <p:cNvCxnSpPr>
            <a:stCxn id="1018" idx="2"/>
          </p:cNvCxnSpPr>
          <p:nvPr/>
        </p:nvCxnSpPr>
        <p:spPr>
          <a:xfrm>
            <a:off x="6338454" y="2255540"/>
            <a:ext cx="0" cy="797400"/>
          </a:xfrm>
          <a:prstGeom prst="straightConnector1">
            <a:avLst/>
          </a:prstGeom>
          <a:noFill/>
          <a:ln w="12700" cap="flat" cmpd="sng">
            <a:solidFill>
              <a:schemeClr val="dk1"/>
            </a:solidFill>
            <a:prstDash val="solid"/>
            <a:round/>
            <a:headEnd type="none" w="sm" len="sm"/>
            <a:tailEnd type="none" w="sm" len="sm"/>
          </a:ln>
        </p:spPr>
      </p:cxnSp>
      <p:cxnSp>
        <p:nvCxnSpPr>
          <p:cNvPr id="1024" name="Google Shape;1024;p62"/>
          <p:cNvCxnSpPr>
            <a:stCxn id="1016" idx="2"/>
          </p:cNvCxnSpPr>
          <p:nvPr/>
        </p:nvCxnSpPr>
        <p:spPr>
          <a:xfrm>
            <a:off x="4223454" y="2255540"/>
            <a:ext cx="0" cy="996600"/>
          </a:xfrm>
          <a:prstGeom prst="straightConnector1">
            <a:avLst/>
          </a:prstGeom>
          <a:noFill/>
          <a:ln w="12700" cap="flat" cmpd="sng">
            <a:solidFill>
              <a:schemeClr val="dk1"/>
            </a:solidFill>
            <a:prstDash val="solid"/>
            <a:round/>
            <a:headEnd type="none" w="sm" len="sm"/>
            <a:tailEnd type="none" w="sm" len="sm"/>
          </a:ln>
        </p:spPr>
      </p:cxnSp>
      <p:cxnSp>
        <p:nvCxnSpPr>
          <p:cNvPr id="1025" name="Google Shape;1025;p62"/>
          <p:cNvCxnSpPr/>
          <p:nvPr/>
        </p:nvCxnSpPr>
        <p:spPr>
          <a:xfrm>
            <a:off x="2108455" y="3053008"/>
            <a:ext cx="608259" cy="624364"/>
          </a:xfrm>
          <a:prstGeom prst="straightConnector1">
            <a:avLst/>
          </a:prstGeom>
          <a:noFill/>
          <a:ln w="12700" cap="flat" cmpd="sng">
            <a:solidFill>
              <a:schemeClr val="dk1"/>
            </a:solidFill>
            <a:prstDash val="solid"/>
            <a:round/>
            <a:headEnd type="none" w="sm" len="sm"/>
            <a:tailEnd type="none" w="sm" len="sm"/>
          </a:ln>
        </p:spPr>
      </p:cxnSp>
      <p:cxnSp>
        <p:nvCxnSpPr>
          <p:cNvPr id="1026" name="Google Shape;1026;p62"/>
          <p:cNvCxnSpPr>
            <a:stCxn id="1017" idx="2"/>
          </p:cNvCxnSpPr>
          <p:nvPr/>
        </p:nvCxnSpPr>
        <p:spPr>
          <a:xfrm>
            <a:off x="9673324" y="2255540"/>
            <a:ext cx="0" cy="996600"/>
          </a:xfrm>
          <a:prstGeom prst="straightConnector1">
            <a:avLst/>
          </a:prstGeom>
          <a:noFill/>
          <a:ln w="12700" cap="flat" cmpd="sng">
            <a:solidFill>
              <a:schemeClr val="dk1"/>
            </a:solidFill>
            <a:prstDash val="solid"/>
            <a:round/>
            <a:headEnd type="none" w="sm" len="sm"/>
            <a:tailEnd type="none" w="sm" len="sm"/>
          </a:ln>
        </p:spPr>
      </p:cxnSp>
      <p:cxnSp>
        <p:nvCxnSpPr>
          <p:cNvPr id="1027" name="Google Shape;1027;p62"/>
          <p:cNvCxnSpPr>
            <a:endCxn id="1022" idx="0"/>
          </p:cNvCxnSpPr>
          <p:nvPr/>
        </p:nvCxnSpPr>
        <p:spPr>
          <a:xfrm>
            <a:off x="5137184" y="4571342"/>
            <a:ext cx="0" cy="778500"/>
          </a:xfrm>
          <a:prstGeom prst="straightConnector1">
            <a:avLst/>
          </a:prstGeom>
          <a:noFill/>
          <a:ln w="12700" cap="flat" cmpd="sng">
            <a:solidFill>
              <a:schemeClr val="dk1"/>
            </a:solidFill>
            <a:prstDash val="solid"/>
            <a:round/>
            <a:headEnd type="none" w="sm" len="sm"/>
            <a:tailEnd type="none" w="sm" len="sm"/>
          </a:ln>
        </p:spPr>
      </p:cxnSp>
      <p:cxnSp>
        <p:nvCxnSpPr>
          <p:cNvPr id="1028" name="Google Shape;1028;p62"/>
          <p:cNvCxnSpPr/>
          <p:nvPr/>
        </p:nvCxnSpPr>
        <p:spPr>
          <a:xfrm>
            <a:off x="8758924" y="4571411"/>
            <a:ext cx="1" cy="778431"/>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293"/>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
        <p:nvSpPr>
          <p:cNvPr id="1035" name="Google Shape;1035;p293"/>
          <p:cNvSpPr txBox="1">
            <a:spLocks noGrp="1"/>
          </p:cNvSpPr>
          <p:nvPr>
            <p:ph type="title"/>
          </p:nvPr>
        </p:nvSpPr>
        <p:spPr>
          <a:xfrm>
            <a:off x="415600"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How to read a boxplot</a:t>
            </a:r>
            <a:endParaRPr/>
          </a:p>
        </p:txBody>
      </p:sp>
      <p:sp>
        <p:nvSpPr>
          <p:cNvPr id="1036" name="Google Shape;1036;p293"/>
          <p:cNvSpPr txBox="1">
            <a:spLocks noGrp="1"/>
          </p:cNvSpPr>
          <p:nvPr>
            <p:ph type="body" idx="4294967295"/>
          </p:nvPr>
        </p:nvSpPr>
        <p:spPr>
          <a:xfrm>
            <a:off x="0" y="3422650"/>
            <a:ext cx="3814763" cy="2619375"/>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000"/>
              <a:t>When the median is closer to the top of the box, and if the whisker is shorter on the upper end of the box, then the distribution is negatively skewed (skewed left).</a:t>
            </a:r>
            <a:endParaRPr/>
          </a:p>
        </p:txBody>
      </p:sp>
      <p:sp>
        <p:nvSpPr>
          <p:cNvPr id="1037" name="Google Shape;1037;p293" descr="box plots showing skewness of a data set compared with distribution curves"/>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1038" name="Google Shape;1038;p293"/>
          <p:cNvPicPr preferRelativeResize="0"/>
          <p:nvPr/>
        </p:nvPicPr>
        <p:blipFill rotWithShape="1">
          <a:blip r:embed="rId3">
            <a:alphaModFix/>
          </a:blip>
          <a:srcRect t="73406"/>
          <a:stretch/>
        </p:blipFill>
        <p:spPr>
          <a:xfrm>
            <a:off x="690399" y="1982085"/>
            <a:ext cx="10841682" cy="1350709"/>
          </a:xfrm>
          <a:prstGeom prst="rect">
            <a:avLst/>
          </a:prstGeom>
          <a:noFill/>
          <a:ln>
            <a:noFill/>
          </a:ln>
        </p:spPr>
      </p:pic>
      <p:sp>
        <p:nvSpPr>
          <p:cNvPr id="1039" name="Google Shape;1039;p293"/>
          <p:cNvSpPr txBox="1"/>
          <p:nvPr/>
        </p:nvSpPr>
        <p:spPr>
          <a:xfrm>
            <a:off x="1401561" y="1398306"/>
            <a:ext cx="197361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accent5"/>
                </a:solidFill>
                <a:latin typeface="Century Gothic"/>
                <a:ea typeface="Century Gothic"/>
                <a:cs typeface="Century Gothic"/>
                <a:sym typeface="Century Gothic"/>
              </a:rPr>
              <a:t>Left-skewed</a:t>
            </a:r>
            <a:endParaRPr sz="1400" b="0" i="0" u="none" strike="noStrike" cap="none">
              <a:solidFill>
                <a:srgbClr val="000000"/>
              </a:solidFill>
              <a:latin typeface="Arial"/>
              <a:ea typeface="Arial"/>
              <a:cs typeface="Arial"/>
              <a:sym typeface="Arial"/>
            </a:endParaRPr>
          </a:p>
        </p:txBody>
      </p:sp>
      <p:sp>
        <p:nvSpPr>
          <p:cNvPr id="1040" name="Google Shape;1040;p293"/>
          <p:cNvSpPr txBox="1"/>
          <p:nvPr/>
        </p:nvSpPr>
        <p:spPr>
          <a:xfrm>
            <a:off x="8587539" y="1398306"/>
            <a:ext cx="217719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accent5"/>
                </a:solidFill>
                <a:latin typeface="Century Gothic"/>
                <a:ea typeface="Century Gothic"/>
                <a:cs typeface="Century Gothic"/>
                <a:sym typeface="Century Gothic"/>
              </a:rPr>
              <a:t>Right-skewed</a:t>
            </a:r>
            <a:endParaRPr sz="1400" b="0" i="0" u="none" strike="noStrike" cap="none">
              <a:solidFill>
                <a:srgbClr val="000000"/>
              </a:solidFill>
              <a:latin typeface="Arial"/>
              <a:ea typeface="Arial"/>
              <a:cs typeface="Arial"/>
              <a:sym typeface="Arial"/>
            </a:endParaRPr>
          </a:p>
        </p:txBody>
      </p:sp>
      <p:sp>
        <p:nvSpPr>
          <p:cNvPr id="1041" name="Google Shape;1041;p293"/>
          <p:cNvSpPr txBox="1"/>
          <p:nvPr/>
        </p:nvSpPr>
        <p:spPr>
          <a:xfrm>
            <a:off x="5258629" y="1398306"/>
            <a:ext cx="173797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accent5"/>
                </a:solidFill>
                <a:latin typeface="Century Gothic"/>
                <a:ea typeface="Century Gothic"/>
                <a:cs typeface="Century Gothic"/>
                <a:sym typeface="Century Gothic"/>
              </a:rPr>
              <a:t>Symmetric</a:t>
            </a:r>
            <a:endParaRPr sz="1400" b="0" i="0" u="none" strike="noStrike" cap="none">
              <a:solidFill>
                <a:srgbClr val="000000"/>
              </a:solidFill>
              <a:latin typeface="Arial"/>
              <a:ea typeface="Arial"/>
              <a:cs typeface="Arial"/>
              <a:sym typeface="Arial"/>
            </a:endParaRPr>
          </a:p>
        </p:txBody>
      </p:sp>
      <p:sp>
        <p:nvSpPr>
          <p:cNvPr id="1042" name="Google Shape;1042;p293"/>
          <p:cNvSpPr txBox="1"/>
          <p:nvPr/>
        </p:nvSpPr>
        <p:spPr>
          <a:xfrm>
            <a:off x="4413117" y="3422736"/>
            <a:ext cx="3429000" cy="2542524"/>
          </a:xfrm>
          <a:prstGeom prst="rect">
            <a:avLst/>
          </a:prstGeom>
          <a:noFill/>
          <a:ln>
            <a:noFill/>
          </a:ln>
        </p:spPr>
        <p:txBody>
          <a:bodyPr spcFirstLastPara="1" wrap="square" lIns="91425" tIns="45700" rIns="91425" bIns="45700" anchor="t" anchorCtr="0">
            <a:normAutofit/>
          </a:bodyPr>
          <a:lstStyle/>
          <a:p>
            <a:pPr marL="457200" marR="0" lvl="0" indent="-381000" algn="l" rtl="0">
              <a:lnSpc>
                <a:spcPct val="100000"/>
              </a:lnSpc>
              <a:spcBef>
                <a:spcPts val="480"/>
              </a:spcBef>
              <a:spcAft>
                <a:spcPts val="0"/>
              </a:spcAft>
              <a:buClr>
                <a:schemeClr val="dk1"/>
              </a:buClr>
              <a:buSzPts val="2000"/>
              <a:buFont typeface="Lato"/>
              <a:buChar char="•"/>
            </a:pPr>
            <a:r>
              <a:rPr lang="en-US" sz="2000" b="0" i="0" u="none" strike="noStrike" cap="none">
                <a:solidFill>
                  <a:schemeClr val="dk2"/>
                </a:solidFill>
                <a:latin typeface="Century Gothic"/>
                <a:ea typeface="Century Gothic"/>
                <a:cs typeface="Century Gothic"/>
                <a:sym typeface="Century Gothic"/>
              </a:rPr>
              <a:t>When the median is in the middle of the box, and the whiskers are about the same on both sides of the box, then the distribution is symmetric.</a:t>
            </a:r>
            <a:endParaRPr sz="1400" b="0" i="0" u="none" strike="noStrike" cap="none">
              <a:solidFill>
                <a:srgbClr val="000000"/>
              </a:solidFill>
              <a:latin typeface="Arial"/>
              <a:ea typeface="Arial"/>
              <a:cs typeface="Arial"/>
              <a:sym typeface="Arial"/>
            </a:endParaRPr>
          </a:p>
        </p:txBody>
      </p:sp>
      <p:sp>
        <p:nvSpPr>
          <p:cNvPr id="1043" name="Google Shape;1043;p293"/>
          <p:cNvSpPr txBox="1"/>
          <p:nvPr/>
        </p:nvSpPr>
        <p:spPr>
          <a:xfrm>
            <a:off x="7961638" y="3422736"/>
            <a:ext cx="3696962" cy="2542524"/>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480"/>
              </a:spcBef>
              <a:spcAft>
                <a:spcPts val="0"/>
              </a:spcAft>
              <a:buClr>
                <a:schemeClr val="dk1"/>
              </a:buClr>
              <a:buSzPts val="2000"/>
              <a:buFont typeface="Lato"/>
              <a:buChar char="•"/>
            </a:pPr>
            <a:r>
              <a:rPr lang="en-US" sz="2000" b="0" i="0" u="none" strike="noStrike" cap="none">
                <a:solidFill>
                  <a:schemeClr val="dk2"/>
                </a:solidFill>
                <a:latin typeface="Century Gothic"/>
                <a:ea typeface="Century Gothic"/>
                <a:cs typeface="Century Gothic"/>
                <a:sym typeface="Century Gothic"/>
              </a:rPr>
              <a:t>When the median is closer to the bottom of the box, and if the whisker is shorter on the lower end of the box, then the distribution is positively skewed (skewed right).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29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
        <p:nvSpPr>
          <p:cNvPr id="1050" name="Google Shape;1050;p29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to read a boxplot</a:t>
            </a:r>
            <a:endParaRPr/>
          </a:p>
        </p:txBody>
      </p:sp>
      <p:pic>
        <p:nvPicPr>
          <p:cNvPr id="1051" name="Google Shape;1051;p294"/>
          <p:cNvPicPr preferRelativeResize="0"/>
          <p:nvPr/>
        </p:nvPicPr>
        <p:blipFill rotWithShape="1">
          <a:blip r:embed="rId3">
            <a:alphaModFix/>
          </a:blip>
          <a:srcRect/>
          <a:stretch/>
        </p:blipFill>
        <p:spPr>
          <a:xfrm>
            <a:off x="464497" y="1394089"/>
            <a:ext cx="5295900" cy="4406900"/>
          </a:xfrm>
          <a:prstGeom prst="rect">
            <a:avLst/>
          </a:prstGeom>
          <a:noFill/>
          <a:ln>
            <a:noFill/>
          </a:ln>
        </p:spPr>
      </p:pic>
      <p:sp>
        <p:nvSpPr>
          <p:cNvPr id="1052" name="Google Shape;1052;p294"/>
          <p:cNvSpPr txBox="1"/>
          <p:nvPr/>
        </p:nvSpPr>
        <p:spPr>
          <a:xfrm>
            <a:off x="687301" y="5871050"/>
            <a:ext cx="52959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Lato"/>
                <a:ea typeface="Lato"/>
                <a:cs typeface="Lato"/>
                <a:sym typeface="Lato"/>
              </a:rPr>
              <a:t>https://bolt.mph.ufl.edu/6050-6052/unit-1/one-quantitative-variable-introduction/boxplot</a:t>
            </a:r>
            <a:endParaRPr sz="1800" b="0" i="0" u="none" strike="noStrike" cap="none">
              <a:solidFill>
                <a:srgbClr val="BFBFBF"/>
              </a:solidFill>
              <a:latin typeface="Lato"/>
              <a:ea typeface="Lato"/>
              <a:cs typeface="Lato"/>
              <a:sym typeface="Lato"/>
            </a:endParaRPr>
          </a:p>
        </p:txBody>
      </p:sp>
      <p:graphicFrame>
        <p:nvGraphicFramePr>
          <p:cNvPr id="1053" name="Google Shape;1053;p294"/>
          <p:cNvGraphicFramePr/>
          <p:nvPr/>
        </p:nvGraphicFramePr>
        <p:xfrm>
          <a:off x="6224870" y="981200"/>
          <a:ext cx="3000000" cy="3000000"/>
        </p:xfrm>
        <a:graphic>
          <a:graphicData uri="http://schemas.openxmlformats.org/drawingml/2006/table">
            <a:tbl>
              <a:tblPr firstRow="1" firstCol="1" bandRow="1">
                <a:noFill/>
                <a:tableStyleId>{1941A6D4-59B9-4FC1-9BFA-7FF258BCE330}</a:tableStyleId>
              </a:tblPr>
              <a:tblGrid>
                <a:gridCol w="1801275">
                  <a:extLst>
                    <a:ext uri="{9D8B030D-6E8A-4147-A177-3AD203B41FA5}">
                      <a16:colId xmlns:a16="http://schemas.microsoft.com/office/drawing/2014/main" val="20000"/>
                    </a:ext>
                  </a:extLst>
                </a:gridCol>
                <a:gridCol w="1801275">
                  <a:extLst>
                    <a:ext uri="{9D8B030D-6E8A-4147-A177-3AD203B41FA5}">
                      <a16:colId xmlns:a16="http://schemas.microsoft.com/office/drawing/2014/main" val="20001"/>
                    </a:ext>
                  </a:extLst>
                </a:gridCol>
                <a:gridCol w="180127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600"/>
                        <a:buFont typeface="Arial"/>
                        <a:buNone/>
                      </a:pPr>
                      <a:endParaRPr sz="1600"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Actors</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Actresses</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Minimum</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31</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21</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Q1</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37.23</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32</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Median</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42.5</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35</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Q3</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50.25</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41.5</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1"/>
                        </a:buClr>
                        <a:buSzPts val="1600"/>
                        <a:buFont typeface="Lato"/>
                        <a:buNone/>
                      </a:pPr>
                      <a:r>
                        <a:rPr lang="en-US" sz="1600" u="none" strike="noStrike" cap="none">
                          <a:latin typeface="Century Gothic"/>
                          <a:ea typeface="Century Gothic"/>
                          <a:cs typeface="Century Gothic"/>
                          <a:sym typeface="Century Gothic"/>
                        </a:rPr>
                        <a:t>Maximum</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76</a:t>
                      </a:r>
                      <a:endParaRPr sz="1679" u="none" strike="noStrike" cap="none">
                        <a:latin typeface="Century Gothic"/>
                        <a:ea typeface="Century Gothic"/>
                        <a:cs typeface="Century Gothic"/>
                        <a:sym typeface="Century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Century Gothic"/>
                          <a:ea typeface="Century Gothic"/>
                          <a:cs typeface="Century Gothic"/>
                          <a:sym typeface="Century Gothic"/>
                        </a:rPr>
                        <a:t>80</a:t>
                      </a:r>
                      <a:endParaRPr sz="1679" u="none" strike="noStrike" cap="none">
                        <a:latin typeface="Century Gothic"/>
                        <a:ea typeface="Century Gothic"/>
                        <a:cs typeface="Century Gothic"/>
                        <a:sym typeface="Century Gothic"/>
                      </a:endParaRPr>
                    </a:p>
                  </a:txBody>
                  <a:tcPr marL="91450" marR="91450" marT="45725" marB="45725"/>
                </a:tc>
                <a:extLst>
                  <a:ext uri="{0D108BD9-81ED-4DB2-BD59-A6C34878D82A}">
                    <a16:rowId xmlns:a16="http://schemas.microsoft.com/office/drawing/2014/main" val="10005"/>
                  </a:ext>
                </a:extLst>
              </a:tr>
            </a:tbl>
          </a:graphicData>
        </a:graphic>
      </p:graphicFrame>
      <p:sp>
        <p:nvSpPr>
          <p:cNvPr id="1054" name="Google Shape;1054;p294"/>
          <p:cNvSpPr txBox="1"/>
          <p:nvPr/>
        </p:nvSpPr>
        <p:spPr>
          <a:xfrm>
            <a:off x="6175477" y="3561678"/>
            <a:ext cx="5502609" cy="2540204"/>
          </a:xfrm>
          <a:prstGeom prst="rect">
            <a:avLst/>
          </a:prstGeom>
          <a:noFill/>
          <a:ln>
            <a:noFill/>
          </a:ln>
        </p:spPr>
        <p:txBody>
          <a:bodyPr spcFirstLastPara="1" wrap="square" lIns="91425" tIns="45700" rIns="91425" bIns="45700" anchor="t" anchorCtr="0">
            <a:normAutofit/>
          </a:bodyPr>
          <a:lstStyle/>
          <a:p>
            <a:pPr marL="230982" marR="0" lvl="0" indent="-230982" algn="l" rtl="0">
              <a:lnSpc>
                <a:spcPct val="80000"/>
              </a:lnSpc>
              <a:spcBef>
                <a:spcPts val="0"/>
              </a:spcBef>
              <a:spcAft>
                <a:spcPts val="0"/>
              </a:spcAft>
              <a:buClr>
                <a:schemeClr val="dk1"/>
              </a:buClr>
              <a:buSzPts val="2220"/>
              <a:buFont typeface="Lato"/>
              <a:buChar char="•"/>
            </a:pPr>
            <a:r>
              <a:rPr lang="en-US" sz="2220" b="0" i="0" u="none" strike="noStrike" cap="none">
                <a:solidFill>
                  <a:srgbClr val="333333"/>
                </a:solidFill>
                <a:latin typeface="Century Gothic"/>
                <a:ea typeface="Century Gothic"/>
                <a:cs typeface="Century Gothic"/>
                <a:sym typeface="Century Gothic"/>
              </a:rPr>
              <a:t>Takeaways:</a:t>
            </a:r>
            <a:endParaRPr sz="1400" b="0" i="0" u="none" strike="noStrike" cap="none">
              <a:solidFill>
                <a:srgbClr val="000000"/>
              </a:solidFill>
              <a:latin typeface="Century Gothic"/>
              <a:ea typeface="Century Gothic"/>
              <a:cs typeface="Century Gothic"/>
              <a:sym typeface="Century Gothic"/>
            </a:endParaRPr>
          </a:p>
          <a:p>
            <a:pPr marL="461963" marR="0" lvl="1" indent="-233359" algn="l" rtl="0">
              <a:lnSpc>
                <a:spcPct val="80000"/>
              </a:lnSpc>
              <a:spcBef>
                <a:spcPts val="388"/>
              </a:spcBef>
              <a:spcAft>
                <a:spcPts val="0"/>
              </a:spcAft>
              <a:buClr>
                <a:schemeClr val="dk1"/>
              </a:buClr>
              <a:buSzPts val="1942"/>
              <a:buFont typeface="Lato"/>
              <a:buChar char="–"/>
            </a:pPr>
            <a:r>
              <a:rPr lang="en-US" sz="1942" b="0" i="0" u="none" strike="noStrike" cap="none">
                <a:solidFill>
                  <a:srgbClr val="333333"/>
                </a:solidFill>
                <a:latin typeface="Century Gothic"/>
                <a:ea typeface="Century Gothic"/>
                <a:cs typeface="Century Gothic"/>
                <a:sym typeface="Century Gothic"/>
              </a:rPr>
              <a:t>In general, actresses win the Best Actress Oscar at a younger age than actors do.</a:t>
            </a:r>
            <a:endParaRPr sz="1400" b="0" i="0" u="none" strike="noStrike" cap="none">
              <a:solidFill>
                <a:srgbClr val="000000"/>
              </a:solidFill>
              <a:latin typeface="Century Gothic"/>
              <a:ea typeface="Century Gothic"/>
              <a:cs typeface="Century Gothic"/>
              <a:sym typeface="Century Gothic"/>
            </a:endParaRPr>
          </a:p>
          <a:p>
            <a:pPr marL="461963" marR="0" lvl="1" indent="-233359" algn="l" rtl="0">
              <a:lnSpc>
                <a:spcPct val="80000"/>
              </a:lnSpc>
              <a:spcBef>
                <a:spcPts val="388"/>
              </a:spcBef>
              <a:spcAft>
                <a:spcPts val="0"/>
              </a:spcAft>
              <a:buClr>
                <a:schemeClr val="dk1"/>
              </a:buClr>
              <a:buSzPts val="1942"/>
              <a:buFont typeface="Lato"/>
              <a:buChar char="–"/>
            </a:pPr>
            <a:r>
              <a:rPr lang="en-US" sz="1942" b="0" i="0" u="none" strike="noStrike" cap="none">
                <a:solidFill>
                  <a:srgbClr val="333333"/>
                </a:solidFill>
                <a:latin typeface="Century Gothic"/>
                <a:ea typeface="Century Gothic"/>
                <a:cs typeface="Century Gothic"/>
                <a:sym typeface="Century Gothic"/>
              </a:rPr>
              <a:t>The actors’ ages are more alike than the actresses’ ages. However, the middle 50% of the age distribution of actresses is more homogeneous than the actors’ age distribution.</a:t>
            </a:r>
            <a:endParaRPr sz="1400" b="0" i="0" u="none" strike="noStrike" cap="none">
              <a:solidFill>
                <a:srgbClr val="000000"/>
              </a:solidFill>
              <a:latin typeface="Century Gothic"/>
              <a:ea typeface="Century Gothic"/>
              <a:cs typeface="Century Gothic"/>
              <a:sym typeface="Century Gothic"/>
            </a:endParaRPr>
          </a:p>
          <a:p>
            <a:pPr marL="461963" marR="0" lvl="1" indent="-233359" algn="l" rtl="0">
              <a:lnSpc>
                <a:spcPct val="80000"/>
              </a:lnSpc>
              <a:spcBef>
                <a:spcPts val="388"/>
              </a:spcBef>
              <a:spcAft>
                <a:spcPts val="0"/>
              </a:spcAft>
              <a:buClr>
                <a:schemeClr val="dk1"/>
              </a:buClr>
              <a:buSzPts val="1942"/>
              <a:buFont typeface="Lato"/>
              <a:buChar char="–"/>
            </a:pPr>
            <a:r>
              <a:rPr lang="en-US" sz="1942" b="0" i="0" u="none" strike="noStrike" cap="none">
                <a:solidFill>
                  <a:srgbClr val="333333"/>
                </a:solidFill>
                <a:latin typeface="Century Gothic"/>
                <a:ea typeface="Century Gothic"/>
                <a:cs typeface="Century Gothic"/>
                <a:sym typeface="Century Gothic"/>
              </a:rPr>
              <a:t>We have outliers in both distributions.</a:t>
            </a:r>
            <a:endParaRPr sz="1400" b="0" i="0" u="none" strike="noStrike" cap="none">
              <a:solidFill>
                <a:srgbClr val="000000"/>
              </a:solidFill>
              <a:latin typeface="Century Gothic"/>
              <a:ea typeface="Century Gothic"/>
              <a:cs typeface="Century Gothic"/>
              <a:sym typeface="Century Gothic"/>
            </a:endParaRPr>
          </a:p>
          <a:p>
            <a:pPr marL="461963" marR="0" lvl="1" indent="-110046" algn="l" rtl="0">
              <a:lnSpc>
                <a:spcPct val="80000"/>
              </a:lnSpc>
              <a:spcBef>
                <a:spcPts val="388"/>
              </a:spcBef>
              <a:spcAft>
                <a:spcPts val="0"/>
              </a:spcAft>
              <a:buClr>
                <a:srgbClr val="FF6600"/>
              </a:buClr>
              <a:buSzPts val="1942"/>
              <a:buFont typeface="Lato"/>
              <a:buNone/>
            </a:pPr>
            <a:endParaRPr sz="1942" b="0" i="0" u="none" strike="noStrike" cap="none">
              <a:solidFill>
                <a:srgbClr val="333333"/>
              </a:solidFill>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29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
        <p:nvSpPr>
          <p:cNvPr id="1061" name="Google Shape;1061;p295"/>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A </a:t>
            </a:r>
            <a:r>
              <a:rPr lang="en-US" sz="2400">
                <a:solidFill>
                  <a:schemeClr val="accent1"/>
                </a:solidFill>
              </a:rPr>
              <a:t>histogram</a:t>
            </a:r>
            <a:r>
              <a:rPr lang="en-US" sz="2400"/>
              <a:t> groups numeric data into bins, displaying the bins as segmented columns.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They’re used to depict the distribution of a dataset: how often values fall into ranges.</a:t>
            </a:r>
            <a:endParaRPr sz="2400"/>
          </a:p>
        </p:txBody>
      </p:sp>
      <p:sp>
        <p:nvSpPr>
          <p:cNvPr id="1062" name="Google Shape;1062;p29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Histogram</a:t>
            </a:r>
            <a:endParaRPr/>
          </a:p>
        </p:txBody>
      </p:sp>
      <p:sp>
        <p:nvSpPr>
          <p:cNvPr id="1063" name="Google Shape;1063;p295"/>
          <p:cNvSpPr txBox="1"/>
          <p:nvPr/>
        </p:nvSpPr>
        <p:spPr>
          <a:xfrm>
            <a:off x="6112377" y="5982563"/>
            <a:ext cx="55605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https://www.nytimes.com/2018/11/22/learning/whats-going-on-in-this-graph-nov-28-2018.html</a:t>
            </a:r>
            <a:endParaRPr sz="1400" b="0" i="0" u="none" strike="noStrike" cap="none">
              <a:solidFill>
                <a:srgbClr val="000000"/>
              </a:solidFill>
              <a:latin typeface="Century Gothic"/>
              <a:ea typeface="Century Gothic"/>
              <a:cs typeface="Century Gothic"/>
              <a:sym typeface="Century Gothic"/>
            </a:endParaRPr>
          </a:p>
        </p:txBody>
      </p:sp>
      <p:pic>
        <p:nvPicPr>
          <p:cNvPr id="1064" name="Google Shape;1064;p295"/>
          <p:cNvPicPr preferRelativeResize="0"/>
          <p:nvPr/>
        </p:nvPicPr>
        <p:blipFill rotWithShape="1">
          <a:blip r:embed="rId3">
            <a:alphaModFix/>
          </a:blip>
          <a:srcRect/>
          <a:stretch/>
        </p:blipFill>
        <p:spPr>
          <a:xfrm>
            <a:off x="5810250" y="1383521"/>
            <a:ext cx="6259276" cy="467359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29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1071" name="Google Shape;1071;p29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to read a histogram</a:t>
            </a:r>
            <a:endParaRPr/>
          </a:p>
        </p:txBody>
      </p:sp>
      <p:sp>
        <p:nvSpPr>
          <p:cNvPr id="1072" name="Google Shape;1072;p296"/>
          <p:cNvSpPr txBox="1"/>
          <p:nvPr/>
        </p:nvSpPr>
        <p:spPr>
          <a:xfrm>
            <a:off x="8688219" y="5554666"/>
            <a:ext cx="328892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https://www.tableau.com/about/blog/2014/12/5-chart-types-youve-never-tried-tableau-35281</a:t>
            </a:r>
            <a:endParaRPr sz="1400" b="0" i="0" u="none" strike="noStrike" cap="none">
              <a:solidFill>
                <a:srgbClr val="000000"/>
              </a:solidFill>
              <a:latin typeface="Century Gothic"/>
              <a:ea typeface="Century Gothic"/>
              <a:cs typeface="Century Gothic"/>
              <a:sym typeface="Century Gothic"/>
            </a:endParaRPr>
          </a:p>
        </p:txBody>
      </p:sp>
      <p:sp>
        <p:nvSpPr>
          <p:cNvPr id="1073" name="Google Shape;1073;p296"/>
          <p:cNvSpPr txBox="1"/>
          <p:nvPr/>
        </p:nvSpPr>
        <p:spPr>
          <a:xfrm>
            <a:off x="74950" y="4823245"/>
            <a:ext cx="2938072"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Data is split into intervals called bins, which should be neither too small nor large to see patterns</a:t>
            </a:r>
            <a:endParaRPr sz="1400" b="0" i="0" u="none" strike="noStrike" cap="none">
              <a:solidFill>
                <a:schemeClr val="dk2"/>
              </a:solidFill>
              <a:latin typeface="Century Gothic"/>
              <a:ea typeface="Century Gothic"/>
              <a:cs typeface="Century Gothic"/>
              <a:sym typeface="Century Gothic"/>
            </a:endParaRPr>
          </a:p>
        </p:txBody>
      </p:sp>
      <p:pic>
        <p:nvPicPr>
          <p:cNvPr id="1074" name="Google Shape;1074;p296" descr="tableau histogram"/>
          <p:cNvPicPr preferRelativeResize="0"/>
          <p:nvPr/>
        </p:nvPicPr>
        <p:blipFill rotWithShape="1">
          <a:blip r:embed="rId3">
            <a:alphaModFix/>
          </a:blip>
          <a:srcRect/>
          <a:stretch/>
        </p:blipFill>
        <p:spPr>
          <a:xfrm>
            <a:off x="3503779" y="1342777"/>
            <a:ext cx="5184441" cy="5018324"/>
          </a:xfrm>
          <a:prstGeom prst="rect">
            <a:avLst/>
          </a:prstGeom>
          <a:noFill/>
          <a:ln>
            <a:noFill/>
          </a:ln>
        </p:spPr>
      </p:pic>
      <p:cxnSp>
        <p:nvCxnSpPr>
          <p:cNvPr id="1075" name="Google Shape;1075;p296"/>
          <p:cNvCxnSpPr>
            <a:stCxn id="1073" idx="3"/>
          </p:cNvCxnSpPr>
          <p:nvPr/>
        </p:nvCxnSpPr>
        <p:spPr>
          <a:xfrm>
            <a:off x="3013022" y="5561889"/>
            <a:ext cx="801900" cy="123900"/>
          </a:xfrm>
          <a:prstGeom prst="straightConnector1">
            <a:avLst/>
          </a:prstGeom>
          <a:noFill/>
          <a:ln w="12700" cap="flat" cmpd="sng">
            <a:solidFill>
              <a:schemeClr val="dk1"/>
            </a:solidFill>
            <a:prstDash val="solid"/>
            <a:round/>
            <a:headEnd type="none" w="sm" len="sm"/>
            <a:tailEnd type="none" w="sm" len="sm"/>
          </a:ln>
        </p:spPr>
      </p:cxnSp>
      <p:cxnSp>
        <p:nvCxnSpPr>
          <p:cNvPr id="1076" name="Google Shape;1076;p296"/>
          <p:cNvCxnSpPr/>
          <p:nvPr/>
        </p:nvCxnSpPr>
        <p:spPr>
          <a:xfrm>
            <a:off x="3104792" y="3110243"/>
            <a:ext cx="1677070" cy="0"/>
          </a:xfrm>
          <a:prstGeom prst="straightConnector1">
            <a:avLst/>
          </a:prstGeom>
          <a:noFill/>
          <a:ln w="12700" cap="flat" cmpd="sng">
            <a:solidFill>
              <a:schemeClr val="dk1"/>
            </a:solidFill>
            <a:prstDash val="solid"/>
            <a:round/>
            <a:headEnd type="none" w="sm" len="sm"/>
            <a:tailEnd type="none" w="sm" len="sm"/>
          </a:ln>
        </p:spPr>
      </p:cxnSp>
      <p:sp>
        <p:nvSpPr>
          <p:cNvPr id="1077" name="Google Shape;1077;p296"/>
          <p:cNvSpPr txBox="1"/>
          <p:nvPr/>
        </p:nvSpPr>
        <p:spPr>
          <a:xfrm>
            <a:off x="74950" y="2648578"/>
            <a:ext cx="293807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The area of the bar (height x width) tells the number of occurrences</a:t>
            </a:r>
            <a:endParaRPr sz="1400" b="0" i="0" u="none" strike="noStrike" cap="none">
              <a:solidFill>
                <a:schemeClr val="dk2"/>
              </a:solidFill>
              <a:latin typeface="Century Gothic"/>
              <a:ea typeface="Century Gothic"/>
              <a:cs typeface="Century Gothic"/>
              <a:sym typeface="Century Gothic"/>
            </a:endParaRPr>
          </a:p>
        </p:txBody>
      </p:sp>
      <p:sp>
        <p:nvSpPr>
          <p:cNvPr id="1078" name="Google Shape;1078;p296"/>
          <p:cNvSpPr txBox="1"/>
          <p:nvPr/>
        </p:nvSpPr>
        <p:spPr>
          <a:xfrm>
            <a:off x="8797765" y="2716955"/>
            <a:ext cx="2938072"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Century Gothic"/>
                <a:ea typeface="Century Gothic"/>
                <a:cs typeface="Century Gothic"/>
                <a:sym typeface="Century Gothic"/>
              </a:rPr>
              <a:t>Generally there won’t be a gap between the bars because histograms work well with continuous data</a:t>
            </a:r>
            <a:endParaRPr sz="1400" b="0" i="0" u="none" strike="noStrike" cap="none">
              <a:solidFill>
                <a:schemeClr val="dk2"/>
              </a:solidFill>
              <a:latin typeface="Century Gothic"/>
              <a:ea typeface="Century Gothic"/>
              <a:cs typeface="Century Gothic"/>
              <a:sym typeface="Century Gothic"/>
            </a:endParaRPr>
          </a:p>
        </p:txBody>
      </p:sp>
      <p:cxnSp>
        <p:nvCxnSpPr>
          <p:cNvPr id="1079" name="Google Shape;1079;p296"/>
          <p:cNvCxnSpPr>
            <a:endCxn id="1078" idx="2"/>
          </p:cNvCxnSpPr>
          <p:nvPr/>
        </p:nvCxnSpPr>
        <p:spPr>
          <a:xfrm rot="10800000" flipH="1">
            <a:off x="7270101" y="4194242"/>
            <a:ext cx="2996700" cy="1320900"/>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29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
        <p:nvSpPr>
          <p:cNvPr id="1086" name="Google Shape;1086;p297"/>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accent1"/>
                </a:solidFill>
              </a:rPr>
              <a:t>Maps</a:t>
            </a:r>
            <a:r>
              <a:rPr lang="en-US" sz="2400"/>
              <a:t> present geographically-related data in a clear and intuitive manner.</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Maps are often combined with points, lines, bubbles, and more.</a:t>
            </a:r>
            <a:endParaRPr sz="2400"/>
          </a:p>
        </p:txBody>
      </p:sp>
      <p:sp>
        <p:nvSpPr>
          <p:cNvPr id="1087" name="Google Shape;1087;p29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Map</a:t>
            </a:r>
            <a:endParaRPr/>
          </a:p>
        </p:txBody>
      </p:sp>
      <p:sp>
        <p:nvSpPr>
          <p:cNvPr id="1088" name="Google Shape;1088;p297"/>
          <p:cNvSpPr txBox="1"/>
          <p:nvPr/>
        </p:nvSpPr>
        <p:spPr>
          <a:xfrm rot="5400000">
            <a:off x="8514396" y="3946721"/>
            <a:ext cx="5564423"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BFBFBF"/>
                </a:solidFill>
                <a:latin typeface="Century Gothic"/>
                <a:ea typeface="Century Gothic"/>
                <a:cs typeface="Century Gothic"/>
                <a:sym typeface="Century Gothic"/>
              </a:rPr>
              <a:t>https://dribbble.com/shots/2881738-Infographic/attachments/595499</a:t>
            </a:r>
            <a:endParaRPr sz="1000" b="0" i="0" u="none" strike="noStrike" cap="none">
              <a:solidFill>
                <a:srgbClr val="000000"/>
              </a:solidFill>
              <a:latin typeface="Century Gothic"/>
              <a:ea typeface="Century Gothic"/>
              <a:cs typeface="Century Gothic"/>
              <a:sym typeface="Century Gothic"/>
            </a:endParaRPr>
          </a:p>
        </p:txBody>
      </p:sp>
      <p:pic>
        <p:nvPicPr>
          <p:cNvPr id="1089" name="Google Shape;1089;p297"/>
          <p:cNvPicPr preferRelativeResize="0"/>
          <p:nvPr/>
        </p:nvPicPr>
        <p:blipFill rotWithShape="1">
          <a:blip r:embed="rId3">
            <a:alphaModFix/>
          </a:blip>
          <a:srcRect b="8649"/>
          <a:stretch/>
        </p:blipFill>
        <p:spPr>
          <a:xfrm>
            <a:off x="6634963" y="1297890"/>
            <a:ext cx="4474308" cy="445690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29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1095" name="Google Shape;1095;p298"/>
          <p:cNvSpPr txBox="1">
            <a:spLocks noGrp="1"/>
          </p:cNvSpPr>
          <p:nvPr>
            <p:ph type="body" idx="1"/>
          </p:nvPr>
        </p:nvSpPr>
        <p:spPr>
          <a:xfrm>
            <a:off x="416389" y="1537176"/>
            <a:ext cx="8613312" cy="4554538"/>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Clr>
                <a:schemeClr val="dk2"/>
              </a:buClr>
              <a:buSzPts val="2400"/>
              <a:buChar char="●"/>
            </a:pPr>
            <a:r>
              <a:rPr lang="en-US" sz="2400">
                <a:solidFill>
                  <a:schemeClr val="dk2"/>
                </a:solidFill>
              </a:rPr>
              <a:t>Turn to page </a:t>
            </a:r>
            <a:r>
              <a:rPr lang="en-US" sz="2400"/>
              <a:t>9 </a:t>
            </a:r>
            <a:r>
              <a:rPr lang="en-US" sz="2400">
                <a:solidFill>
                  <a:schemeClr val="dk2"/>
                </a:solidFill>
              </a:rPr>
              <a:t>of your participant guide to find the </a:t>
            </a:r>
            <a:r>
              <a:rPr lang="en-US" sz="2400" b="1">
                <a:solidFill>
                  <a:schemeClr val="dk2"/>
                </a:solidFill>
              </a:rPr>
              <a:t>common charts and graphs </a:t>
            </a:r>
            <a:r>
              <a:rPr lang="en-US" sz="2400">
                <a:solidFill>
                  <a:schemeClr val="dk2"/>
                </a:solidFill>
              </a:rPr>
              <a:t>activity. </a:t>
            </a:r>
            <a:endParaRPr/>
          </a:p>
          <a:p>
            <a:pPr marL="342900" lvl="0" indent="-190500" algn="l" rtl="0">
              <a:lnSpc>
                <a:spcPct val="115000"/>
              </a:lnSpc>
              <a:spcBef>
                <a:spcPts val="0"/>
              </a:spcBef>
              <a:spcAft>
                <a:spcPts val="0"/>
              </a:spcAft>
              <a:buClr>
                <a:schemeClr val="dk2"/>
              </a:buClr>
              <a:buSzPts val="2400"/>
              <a:buNone/>
            </a:pPr>
            <a:endParaRPr sz="2400">
              <a:solidFill>
                <a:schemeClr val="dk2"/>
              </a:solidFill>
            </a:endParaRPr>
          </a:p>
          <a:p>
            <a:pPr marL="342900" lvl="0" indent="-342900" algn="l" rtl="0">
              <a:lnSpc>
                <a:spcPct val="115000"/>
              </a:lnSpc>
              <a:spcBef>
                <a:spcPts val="0"/>
              </a:spcBef>
              <a:spcAft>
                <a:spcPts val="0"/>
              </a:spcAft>
              <a:buClr>
                <a:schemeClr val="dk2"/>
              </a:buClr>
              <a:buSzPts val="2400"/>
              <a:buChar char="●"/>
            </a:pPr>
            <a:r>
              <a:rPr lang="en-US" sz="2400">
                <a:solidFill>
                  <a:schemeClr val="dk2"/>
                </a:solidFill>
              </a:rPr>
              <a:t>Review the charts and answer the questions that follow.</a:t>
            </a:r>
            <a:endParaRPr/>
          </a:p>
          <a:p>
            <a:pPr marL="342900" lvl="0" indent="-190500" algn="l" rtl="0">
              <a:lnSpc>
                <a:spcPct val="115000"/>
              </a:lnSpc>
              <a:spcBef>
                <a:spcPts val="0"/>
              </a:spcBef>
              <a:spcAft>
                <a:spcPts val="0"/>
              </a:spcAft>
              <a:buClr>
                <a:schemeClr val="dk2"/>
              </a:buClr>
              <a:buSzPts val="2400"/>
              <a:buNone/>
            </a:pPr>
            <a:endParaRPr sz="2400">
              <a:solidFill>
                <a:schemeClr val="dk2"/>
              </a:solidFill>
            </a:endParaRPr>
          </a:p>
          <a:p>
            <a:pPr marL="342900" lvl="0" indent="-342900" algn="l" rtl="0">
              <a:lnSpc>
                <a:spcPct val="115000"/>
              </a:lnSpc>
              <a:spcBef>
                <a:spcPts val="0"/>
              </a:spcBef>
              <a:spcAft>
                <a:spcPts val="0"/>
              </a:spcAft>
              <a:buClr>
                <a:schemeClr val="dk2"/>
              </a:buClr>
              <a:buSzPts val="2400"/>
              <a:buChar char="●"/>
            </a:pPr>
            <a:r>
              <a:rPr lang="en-US" sz="2400">
                <a:solidFill>
                  <a:schemeClr val="dk2"/>
                </a:solidFill>
              </a:rPr>
              <a:t>Check how you did using the answer key on page </a:t>
            </a:r>
            <a:r>
              <a:rPr lang="en-US" sz="2400"/>
              <a:t>12</a:t>
            </a:r>
            <a:r>
              <a:rPr lang="en-US" sz="2400">
                <a:solidFill>
                  <a:schemeClr val="dk2"/>
                </a:solidFill>
              </a:rPr>
              <a:t>.</a:t>
            </a:r>
            <a:endParaRPr/>
          </a:p>
          <a:p>
            <a:pPr marL="342900" lvl="0" indent="-190500" algn="l" rtl="0">
              <a:lnSpc>
                <a:spcPct val="115000"/>
              </a:lnSpc>
              <a:spcBef>
                <a:spcPts val="0"/>
              </a:spcBef>
              <a:spcAft>
                <a:spcPts val="0"/>
              </a:spcAft>
              <a:buClr>
                <a:schemeClr val="dk2"/>
              </a:buClr>
              <a:buSzPts val="2400"/>
              <a:buNone/>
            </a:pPr>
            <a:endParaRPr sz="2400">
              <a:solidFill>
                <a:schemeClr val="dk2"/>
              </a:solidFill>
            </a:endParaRPr>
          </a:p>
          <a:p>
            <a:pPr marL="495300" lvl="0" indent="-190500" algn="l" rtl="0">
              <a:lnSpc>
                <a:spcPct val="115000"/>
              </a:lnSpc>
              <a:spcBef>
                <a:spcPts val="480"/>
              </a:spcBef>
              <a:spcAft>
                <a:spcPts val="0"/>
              </a:spcAft>
              <a:buClr>
                <a:schemeClr val="dk2"/>
              </a:buClr>
              <a:buSzPts val="2400"/>
              <a:buNone/>
            </a:pPr>
            <a:endParaRPr sz="2400">
              <a:solidFill>
                <a:schemeClr val="dk2"/>
              </a:solidFill>
            </a:endParaRPr>
          </a:p>
        </p:txBody>
      </p:sp>
      <p:sp>
        <p:nvSpPr>
          <p:cNvPr id="1096" name="Google Shape;1096;p298"/>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common charts and graphs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299"/>
          <p:cNvSpPr txBox="1">
            <a:spLocks noGrp="1"/>
          </p:cNvSpPr>
          <p:nvPr>
            <p:ph type="title"/>
          </p:nvPr>
        </p:nvSpPr>
        <p:spPr>
          <a:xfrm>
            <a:off x="415600" y="3047220"/>
            <a:ext cx="11360800" cy="76356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62221"/>
              <a:buNone/>
            </a:pPr>
            <a:r>
              <a:rPr lang="en-US"/>
              <a:t>Break</a:t>
            </a:r>
            <a:endParaRPr/>
          </a:p>
        </p:txBody>
      </p:sp>
      <p:sp>
        <p:nvSpPr>
          <p:cNvPr id="1102" name="Google Shape;1102;p29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0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1109" name="Google Shape;1109;p300"/>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2"/>
              </a:buClr>
              <a:buSzPts val="2600"/>
              <a:buChar char="●"/>
            </a:pPr>
            <a:r>
              <a:rPr lang="en-US" sz="2600">
                <a:solidFill>
                  <a:schemeClr val="dk2"/>
                </a:solidFill>
              </a:rPr>
              <a:t>Common charts and graphs</a:t>
            </a:r>
            <a:endParaRPr/>
          </a:p>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Choosing a visual</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Reducing chart clutter</a:t>
            </a:r>
            <a:endParaRPr/>
          </a:p>
        </p:txBody>
      </p:sp>
      <p:sp>
        <p:nvSpPr>
          <p:cNvPr id="1110" name="Google Shape;1110;p300"/>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Clr>
                <a:schemeClr val="lt1"/>
              </a:buClr>
              <a:buSzPts val="2880"/>
              <a:buFont typeface="Arial"/>
              <a:buChar char="•"/>
            </a:pPr>
            <a:r>
              <a:rPr lang="en-US" sz="2400" b="0" i="0" u="none" strike="noStrike" cap="none">
                <a:solidFill>
                  <a:schemeClr val="lt1"/>
                </a:solidFill>
                <a:latin typeface="Century Gothic"/>
                <a:ea typeface="Century Gothic"/>
                <a:cs typeface="Century Gothic"/>
                <a:sym typeface="Century Gothic"/>
              </a:rPr>
              <a:t>How can I choose what type of chart is best for my explanatory goal?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314" name="Google Shape;314;p2"/>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315" name="Google Shape;315;p2"/>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Polling question </a:t>
            </a:r>
            <a:endParaRPr/>
          </a:p>
        </p:txBody>
      </p:sp>
      <p:sp>
        <p:nvSpPr>
          <p:cNvPr id="316" name="Google Shape;316;p2"/>
          <p:cNvSpPr txBox="1">
            <a:spLocks noGrp="1"/>
          </p:cNvSpPr>
          <p:nvPr>
            <p:ph type="body" idx="2"/>
          </p:nvPr>
        </p:nvSpPr>
        <p:spPr>
          <a:xfrm>
            <a:off x="0" y="1536634"/>
            <a:ext cx="5332412" cy="4554538"/>
          </a:xfrm>
          <a:prstGeom prst="rect">
            <a:avLst/>
          </a:prstGeom>
          <a:noFill/>
          <a:ln>
            <a:noFill/>
          </a:ln>
        </p:spPr>
        <p:txBody>
          <a:bodyPr spcFirstLastPara="1" wrap="square" lIns="91425" tIns="91425" rIns="91425" bIns="91425" anchor="t" anchorCtr="0">
            <a:normAutofit/>
          </a:bodyPr>
          <a:lstStyle/>
          <a:p>
            <a:pPr marL="558800" lvl="1" indent="0" algn="l" rtl="0">
              <a:lnSpc>
                <a:spcPct val="115000"/>
              </a:lnSpc>
              <a:spcBef>
                <a:spcPts val="0"/>
              </a:spcBef>
              <a:spcAft>
                <a:spcPts val="0"/>
              </a:spcAft>
              <a:buSzPts val="2000"/>
              <a:buNone/>
            </a:pPr>
            <a:r>
              <a:rPr lang="en-US"/>
              <a:t>What is the primary reason you are taking this course? </a:t>
            </a:r>
            <a:endParaRPr/>
          </a:p>
          <a:p>
            <a:pPr marL="558800" lvl="1" indent="0" algn="l" rtl="0">
              <a:lnSpc>
                <a:spcPct val="115000"/>
              </a:lnSpc>
              <a:spcBef>
                <a:spcPts val="0"/>
              </a:spcBef>
              <a:spcAft>
                <a:spcPts val="0"/>
              </a:spcAft>
              <a:buSzPts val="2000"/>
              <a:buNone/>
            </a:pPr>
            <a:endParaRPr/>
          </a:p>
          <a:p>
            <a:pPr marL="914400" lvl="1" indent="-355600" algn="l" rtl="0">
              <a:lnSpc>
                <a:spcPct val="115000"/>
              </a:lnSpc>
              <a:spcBef>
                <a:spcPts val="0"/>
              </a:spcBef>
              <a:spcAft>
                <a:spcPts val="0"/>
              </a:spcAft>
              <a:buSzPts val="2000"/>
              <a:buChar char="○"/>
            </a:pPr>
            <a:r>
              <a:rPr lang="en-US"/>
              <a:t>I tell stories with data as part of my job.</a:t>
            </a:r>
            <a:endParaRPr/>
          </a:p>
          <a:p>
            <a:pPr marL="914400" lvl="1" indent="-355600" algn="l" rtl="0">
              <a:lnSpc>
                <a:spcPct val="115000"/>
              </a:lnSpc>
              <a:spcBef>
                <a:spcPts val="0"/>
              </a:spcBef>
              <a:spcAft>
                <a:spcPts val="0"/>
              </a:spcAft>
              <a:buSzPts val="2000"/>
              <a:buChar char="○"/>
            </a:pPr>
            <a:r>
              <a:rPr lang="en-US"/>
              <a:t>I want to be a better consumer of data.</a:t>
            </a:r>
            <a:endParaRPr/>
          </a:p>
          <a:p>
            <a:pPr marL="914400" lvl="1" indent="-355600" algn="l" rtl="0">
              <a:lnSpc>
                <a:spcPct val="115000"/>
              </a:lnSpc>
              <a:spcBef>
                <a:spcPts val="0"/>
              </a:spcBef>
              <a:spcAft>
                <a:spcPts val="0"/>
              </a:spcAft>
              <a:buSzPts val="2000"/>
              <a:buChar char="○"/>
            </a:pPr>
            <a:r>
              <a:rPr lang="en-US"/>
              <a:t>I want to obtain marketable skills.</a:t>
            </a:r>
            <a:endParaRPr/>
          </a:p>
          <a:p>
            <a:pPr marL="914400" lvl="1" indent="-355600" algn="l" rtl="0">
              <a:lnSpc>
                <a:spcPct val="115000"/>
              </a:lnSpc>
              <a:spcBef>
                <a:spcPts val="0"/>
              </a:spcBef>
              <a:spcAft>
                <a:spcPts val="0"/>
              </a:spcAft>
              <a:buSzPts val="2000"/>
              <a:buChar char="○"/>
            </a:pPr>
            <a:r>
              <a:rPr lang="en-US"/>
              <a:t>Other</a:t>
            </a:r>
            <a:endParaRPr/>
          </a:p>
          <a:p>
            <a:pPr marL="914400" lvl="1" indent="-228600" algn="l" rtl="0">
              <a:lnSpc>
                <a:spcPct val="115000"/>
              </a:lnSpc>
              <a:spcBef>
                <a:spcPts val="0"/>
              </a:spcBef>
              <a:spcAft>
                <a:spcPts val="0"/>
              </a:spcAft>
              <a:buSzPts val="2000"/>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7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
        <p:nvSpPr>
          <p:cNvPr id="1117" name="Google Shape;1117;p7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Choosing the type of visual</a:t>
            </a:r>
            <a:endParaRPr/>
          </a:p>
        </p:txBody>
      </p:sp>
      <p:sp>
        <p:nvSpPr>
          <p:cNvPr id="1118" name="Google Shape;1118;p70"/>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300"/>
              <a:t>Remember, we first define the </a:t>
            </a:r>
            <a:r>
              <a:rPr lang="en-US" sz="2300">
                <a:solidFill>
                  <a:schemeClr val="accent1"/>
                </a:solidFill>
              </a:rPr>
              <a:t>who</a:t>
            </a:r>
            <a:r>
              <a:rPr lang="en-US" sz="2300"/>
              <a:t> and </a:t>
            </a:r>
            <a:r>
              <a:rPr lang="en-US" sz="2300">
                <a:solidFill>
                  <a:schemeClr val="accent1"/>
                </a:solidFill>
              </a:rPr>
              <a:t>what,</a:t>
            </a:r>
            <a:r>
              <a:rPr lang="en-US" sz="2300">
                <a:solidFill>
                  <a:schemeClr val="dk1"/>
                </a:solidFill>
              </a:rPr>
              <a:t> and then the </a:t>
            </a:r>
            <a:r>
              <a:rPr lang="en-US" sz="2300">
                <a:solidFill>
                  <a:schemeClr val="accent1"/>
                </a:solidFill>
              </a:rPr>
              <a:t>how.</a:t>
            </a:r>
            <a:endParaRPr sz="2300">
              <a:solidFill>
                <a:schemeClr val="accent1"/>
              </a:solidFill>
            </a:endParaRPr>
          </a:p>
          <a:p>
            <a:pPr marL="571500" lvl="1" indent="-209550" algn="l" rtl="0">
              <a:lnSpc>
                <a:spcPct val="115000"/>
              </a:lnSpc>
              <a:spcBef>
                <a:spcPts val="420"/>
              </a:spcBef>
              <a:spcAft>
                <a:spcPts val="0"/>
              </a:spcAft>
              <a:buSzPts val="2100"/>
              <a:buNone/>
            </a:pPr>
            <a:endParaRPr sz="2300"/>
          </a:p>
          <a:p>
            <a:pPr marL="342900" lvl="0" indent="-342900" algn="l" rtl="0">
              <a:lnSpc>
                <a:spcPct val="115000"/>
              </a:lnSpc>
              <a:spcBef>
                <a:spcPts val="480"/>
              </a:spcBef>
              <a:spcAft>
                <a:spcPts val="0"/>
              </a:spcAft>
              <a:buSzPts val="2400"/>
              <a:buChar char="●"/>
            </a:pPr>
            <a:r>
              <a:rPr lang="en-US" sz="2300"/>
              <a:t>The type of visual you choose should depend on the</a:t>
            </a:r>
            <a:r>
              <a:rPr lang="en-US" sz="2300">
                <a:solidFill>
                  <a:srgbClr val="FF6600"/>
                </a:solidFill>
              </a:rPr>
              <a:t> </a:t>
            </a:r>
            <a:r>
              <a:rPr lang="en-US" sz="2300">
                <a:solidFill>
                  <a:schemeClr val="accent1"/>
                </a:solidFill>
              </a:rPr>
              <a:t>data</a:t>
            </a:r>
            <a:r>
              <a:rPr lang="en-US" sz="2300">
                <a:solidFill>
                  <a:srgbClr val="FF6600"/>
                </a:solidFill>
              </a:rPr>
              <a:t> </a:t>
            </a:r>
            <a:r>
              <a:rPr lang="en-US" sz="2300"/>
              <a:t>you want to communicate and the </a:t>
            </a:r>
            <a:r>
              <a:rPr lang="en-US" sz="2300">
                <a:solidFill>
                  <a:schemeClr val="accent1"/>
                </a:solidFill>
              </a:rPr>
              <a:t>message.</a:t>
            </a:r>
            <a:endParaRPr sz="2300">
              <a:solidFill>
                <a:schemeClr val="accent1"/>
              </a:solidFill>
            </a:endParaRPr>
          </a:p>
          <a:p>
            <a:pPr marL="495300" lvl="0" indent="-190500" algn="l" rtl="0">
              <a:lnSpc>
                <a:spcPct val="115000"/>
              </a:lnSpc>
              <a:spcBef>
                <a:spcPts val="480"/>
              </a:spcBef>
              <a:spcAft>
                <a:spcPts val="0"/>
              </a:spcAft>
              <a:buSzPts val="2400"/>
              <a:buNone/>
            </a:pPr>
            <a:endParaRPr sz="2300">
              <a:solidFill>
                <a:schemeClr val="dk1"/>
              </a:solidFill>
            </a:endParaRPr>
          </a:p>
          <a:p>
            <a:pPr marL="342900" lvl="0" indent="-342900" algn="l" rtl="0">
              <a:lnSpc>
                <a:spcPct val="115000"/>
              </a:lnSpc>
              <a:spcBef>
                <a:spcPts val="480"/>
              </a:spcBef>
              <a:spcAft>
                <a:spcPts val="0"/>
              </a:spcAft>
              <a:buSzPts val="2400"/>
              <a:buChar char="●"/>
            </a:pPr>
            <a:r>
              <a:rPr lang="en-US" sz="2300"/>
              <a:t>Consider:</a:t>
            </a:r>
            <a:endParaRPr sz="2300"/>
          </a:p>
          <a:p>
            <a:pPr marL="461963" lvl="1" indent="-233359" algn="l" rtl="0">
              <a:lnSpc>
                <a:spcPct val="115000"/>
              </a:lnSpc>
              <a:spcBef>
                <a:spcPts val="480"/>
              </a:spcBef>
              <a:spcAft>
                <a:spcPts val="0"/>
              </a:spcAft>
              <a:buSzPts val="2400"/>
              <a:buChar char="–"/>
            </a:pPr>
            <a:r>
              <a:rPr lang="en-US" sz="2300"/>
              <a:t>How many variables do I want to show?</a:t>
            </a:r>
            <a:endParaRPr sz="2300"/>
          </a:p>
          <a:p>
            <a:pPr marL="461963" lvl="1" indent="-233359" algn="l" rtl="0">
              <a:lnSpc>
                <a:spcPct val="115000"/>
              </a:lnSpc>
              <a:spcBef>
                <a:spcPts val="480"/>
              </a:spcBef>
              <a:spcAft>
                <a:spcPts val="0"/>
              </a:spcAft>
              <a:buSzPts val="2400"/>
              <a:buChar char="–"/>
            </a:pPr>
            <a:r>
              <a:rPr lang="en-US" sz="2300"/>
              <a:t>How many data points are there?</a:t>
            </a:r>
            <a:endParaRPr sz="2300"/>
          </a:p>
          <a:p>
            <a:pPr marL="461963" lvl="1" indent="-233359" algn="l" rtl="0">
              <a:lnSpc>
                <a:spcPct val="115000"/>
              </a:lnSpc>
              <a:spcBef>
                <a:spcPts val="480"/>
              </a:spcBef>
              <a:spcAft>
                <a:spcPts val="0"/>
              </a:spcAft>
              <a:buSzPts val="2400"/>
              <a:buChar char="–"/>
            </a:pPr>
            <a:r>
              <a:rPr lang="en-US" sz="2300"/>
              <a:t>Should values be displayed over time?</a:t>
            </a:r>
            <a:endParaRPr sz="2300"/>
          </a:p>
          <a:p>
            <a:pPr marL="461963" lvl="1" indent="-233359" algn="l" rtl="0">
              <a:lnSpc>
                <a:spcPct val="115000"/>
              </a:lnSpc>
              <a:spcBef>
                <a:spcPts val="480"/>
              </a:spcBef>
              <a:spcAft>
                <a:spcPts val="0"/>
              </a:spcAft>
              <a:buSzPts val="2400"/>
              <a:buChar char="–"/>
            </a:pPr>
            <a:r>
              <a:rPr lang="en-US" sz="2300"/>
              <a:t>Should similar items be grouped?</a:t>
            </a:r>
            <a:endParaRPr sz="23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30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
        <p:nvSpPr>
          <p:cNvPr id="1125" name="Google Shape;1125;p30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Don’t overcomplicate!</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solidFill>
                  <a:schemeClr val="accent1"/>
                </a:solidFill>
              </a:rPr>
              <a:t>Simple text </a:t>
            </a:r>
            <a:r>
              <a:rPr lang="en-US" sz="2400"/>
              <a:t>works well when there is just a number or two to share.</a:t>
            </a:r>
            <a:endParaRPr sz="2400"/>
          </a:p>
          <a:p>
            <a:pPr marL="342900" lvl="0" indent="-190500" algn="l" rtl="0">
              <a:lnSpc>
                <a:spcPct val="115000"/>
              </a:lnSpc>
              <a:spcBef>
                <a:spcPts val="480"/>
              </a:spcBef>
              <a:spcAft>
                <a:spcPts val="0"/>
              </a:spcAft>
              <a:buSzPts val="2400"/>
              <a:buNone/>
            </a:pPr>
            <a:endParaRPr sz="2400"/>
          </a:p>
        </p:txBody>
      </p:sp>
      <p:sp>
        <p:nvSpPr>
          <p:cNvPr id="1126" name="Google Shape;1126;p30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Just a few numbers</a:t>
            </a:r>
            <a:endParaRPr/>
          </a:p>
        </p:txBody>
      </p:sp>
      <p:sp>
        <p:nvSpPr>
          <p:cNvPr id="1127" name="Google Shape;1127;p301"/>
          <p:cNvSpPr txBox="1"/>
          <p:nvPr/>
        </p:nvSpPr>
        <p:spPr>
          <a:xfrm>
            <a:off x="6602728" y="1351989"/>
            <a:ext cx="4953000" cy="4524275"/>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lt1"/>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chemeClr val="lt1"/>
                </a:solidFill>
                <a:latin typeface="Century Gothic"/>
                <a:ea typeface="Century Gothic"/>
                <a:cs typeface="Century Gothic"/>
                <a:sym typeface="Century Gothic"/>
              </a:rPr>
              <a:t>…we spent only $75,000 of our $125,000 budget…</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chemeClr val="lt1"/>
                </a:solidFill>
                <a:latin typeface="Century Gothic"/>
                <a:ea typeface="Century Gothic"/>
                <a:cs typeface="Century Gothic"/>
                <a:sym typeface="Century Gothic"/>
              </a:rPr>
              <a:t>…therefore, it is not surprising that only 29 percent of the applications were accepted…</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endParaRPr sz="2400" b="0" i="1" u="none" strike="noStrike" cap="none">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chemeClr val="lt1"/>
                </a:solidFill>
                <a:latin typeface="Century Gothic"/>
                <a:ea typeface="Century Gothic"/>
                <a:cs typeface="Century Gothic"/>
                <a:sym typeface="Century Gothic"/>
              </a:rPr>
              <a:t>…product A ($12.99) was much more affordable than product B ($59.99)…</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chemeClr val="lt1"/>
                </a:solidFill>
                <a:latin typeface="Century Gothic"/>
                <a:ea typeface="Century Gothic"/>
                <a:cs typeface="Century Gothic"/>
                <a:sym typeface="Century Gothic"/>
              </a:rPr>
              <a:t> </a:t>
            </a: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7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
        <p:nvSpPr>
          <p:cNvPr id="1134" name="Google Shape;1134;p72"/>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480"/>
              </a:spcBef>
              <a:spcAft>
                <a:spcPts val="0"/>
              </a:spcAft>
              <a:buSzPts val="2400"/>
              <a:buChar char="●"/>
            </a:pPr>
            <a:r>
              <a:rPr lang="en-US" sz="2400">
                <a:solidFill>
                  <a:schemeClr val="accent1"/>
                </a:solidFill>
              </a:rPr>
              <a:t>Tables</a:t>
            </a:r>
            <a:r>
              <a:rPr lang="en-US" sz="2400"/>
              <a:t> are great when communicating to a mixed audience who will look to a particular row of interest or when you need to show different units of measure.</a:t>
            </a:r>
            <a:endParaRPr sz="2400"/>
          </a:p>
          <a:p>
            <a:pPr marL="342900" lvl="0" indent="-190500" algn="l" rtl="0">
              <a:lnSpc>
                <a:spcPct val="115000"/>
              </a:lnSpc>
              <a:spcBef>
                <a:spcPts val="480"/>
              </a:spcBef>
              <a:spcAft>
                <a:spcPts val="0"/>
              </a:spcAft>
              <a:buSzPts val="2400"/>
              <a:buNone/>
            </a:pPr>
            <a:endParaRPr sz="2400"/>
          </a:p>
          <a:p>
            <a:pPr marL="495300" lvl="0" indent="-190500" algn="l" rtl="0">
              <a:lnSpc>
                <a:spcPct val="115000"/>
              </a:lnSpc>
              <a:spcBef>
                <a:spcPts val="480"/>
              </a:spcBef>
              <a:spcAft>
                <a:spcPts val="0"/>
              </a:spcAft>
              <a:buSzPts val="2400"/>
              <a:buNone/>
            </a:pPr>
            <a:endParaRPr sz="2400"/>
          </a:p>
        </p:txBody>
      </p:sp>
      <p:sp>
        <p:nvSpPr>
          <p:cNvPr id="1135" name="Google Shape;1135;p7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Unique data</a:t>
            </a:r>
            <a:endParaRPr/>
          </a:p>
        </p:txBody>
      </p:sp>
      <p:pic>
        <p:nvPicPr>
          <p:cNvPr id="1136" name="Google Shape;1136;p72"/>
          <p:cNvPicPr preferRelativeResize="0"/>
          <p:nvPr/>
        </p:nvPicPr>
        <p:blipFill rotWithShape="1">
          <a:blip r:embed="rId3">
            <a:alphaModFix/>
          </a:blip>
          <a:srcRect/>
          <a:stretch/>
        </p:blipFill>
        <p:spPr>
          <a:xfrm>
            <a:off x="6381750" y="1538269"/>
            <a:ext cx="4981088" cy="2231626"/>
          </a:xfrm>
          <a:prstGeom prst="rect">
            <a:avLst/>
          </a:prstGeom>
          <a:noFill/>
          <a:ln>
            <a:noFill/>
          </a:ln>
        </p:spPr>
      </p:pic>
      <p:graphicFrame>
        <p:nvGraphicFramePr>
          <p:cNvPr id="1137" name="Google Shape;1137;p72"/>
          <p:cNvGraphicFramePr/>
          <p:nvPr/>
        </p:nvGraphicFramePr>
        <p:xfrm>
          <a:off x="6381750" y="4393109"/>
          <a:ext cx="3000000" cy="3000000"/>
        </p:xfrm>
        <a:graphic>
          <a:graphicData uri="http://schemas.openxmlformats.org/drawingml/2006/table">
            <a:tbl>
              <a:tblPr firstRow="1" bandRow="1">
                <a:noFill/>
                <a:tableStyleId>{1941A6D4-59B9-4FC1-9BFA-7FF258BCE330}</a:tableStyleId>
              </a:tblPr>
              <a:tblGrid>
                <a:gridCol w="1928000">
                  <a:extLst>
                    <a:ext uri="{9D8B030D-6E8A-4147-A177-3AD203B41FA5}">
                      <a16:colId xmlns:a16="http://schemas.microsoft.com/office/drawing/2014/main" val="20000"/>
                    </a:ext>
                  </a:extLst>
                </a:gridCol>
                <a:gridCol w="1392725">
                  <a:extLst>
                    <a:ext uri="{9D8B030D-6E8A-4147-A177-3AD203B41FA5}">
                      <a16:colId xmlns:a16="http://schemas.microsoft.com/office/drawing/2014/main" val="20001"/>
                    </a:ext>
                  </a:extLst>
                </a:gridCol>
                <a:gridCol w="1660375">
                  <a:extLst>
                    <a:ext uri="{9D8B030D-6E8A-4147-A177-3AD203B41FA5}">
                      <a16:colId xmlns:a16="http://schemas.microsoft.com/office/drawing/2014/main" val="20002"/>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Product</a:t>
                      </a:r>
                      <a:endParaRPr sz="1679" u="none" strike="noStrike" cap="none"/>
                    </a:p>
                  </a:txBody>
                  <a:tcPr marL="91450" marR="91450" marT="45725" marB="45725">
                    <a:solidFill>
                      <a:srgbClr val="4BACC6"/>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Weight</a:t>
                      </a:r>
                      <a:endParaRPr sz="1679"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Price</a:t>
                      </a:r>
                      <a:endParaRPr sz="1679"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Toaster  (UK)</a:t>
                      </a:r>
                      <a:endParaRPr sz="1679"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1.05 kg</a:t>
                      </a:r>
                      <a:endParaRPr sz="1679"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ato"/>
                          <a:ea typeface="Lato"/>
                          <a:cs typeface="Lato"/>
                          <a:sym typeface="Lato"/>
                        </a:rPr>
                        <a:t>£17,49</a:t>
                      </a:r>
                      <a:endParaRPr sz="1679" u="none" strike="noStrike" cap="none"/>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Toaster  (US)</a:t>
                      </a:r>
                      <a:endParaRPr sz="1679"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3.13 lbs</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$29.99</a:t>
                      </a:r>
                      <a:endParaRPr sz="1679" u="none" strike="noStrike" cap="none"/>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Toaster (South Africa)</a:t>
                      </a:r>
                      <a:endParaRPr sz="1679"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1.07 kg</a:t>
                      </a:r>
                      <a:endParaRPr sz="1679"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R239,00</a:t>
                      </a:r>
                      <a:endParaRPr sz="1679"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7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sp>
        <p:nvSpPr>
          <p:cNvPr id="1144" name="Google Shape;1144;p7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Comparisons</a:t>
            </a:r>
            <a:endParaRPr/>
          </a:p>
        </p:txBody>
      </p:sp>
      <p:sp>
        <p:nvSpPr>
          <p:cNvPr id="1145" name="Google Shape;1145;p73"/>
          <p:cNvSpPr txBox="1">
            <a:spLocks noGrp="1"/>
          </p:cNvSpPr>
          <p:nvPr>
            <p:ph type="body" idx="1"/>
          </p:nvPr>
        </p:nvSpPr>
        <p:spPr>
          <a:xfrm>
            <a:off x="415599" y="1536633"/>
            <a:ext cx="11360799" cy="4761839"/>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15000"/>
              </a:lnSpc>
              <a:spcBef>
                <a:spcPts val="0"/>
              </a:spcBef>
              <a:spcAft>
                <a:spcPts val="0"/>
              </a:spcAft>
              <a:buSzPct val="108108"/>
              <a:buChar char="●"/>
            </a:pPr>
            <a:r>
              <a:rPr lang="en-US" sz="2400"/>
              <a:t>Comparisons help us evaluate and compare values between two or more data points. </a:t>
            </a:r>
            <a:endParaRPr sz="2400"/>
          </a:p>
          <a:p>
            <a:pPr marL="495300" lvl="0" indent="-190500" algn="l" rtl="0">
              <a:lnSpc>
                <a:spcPct val="115000"/>
              </a:lnSpc>
              <a:spcBef>
                <a:spcPts val="480"/>
              </a:spcBef>
              <a:spcAft>
                <a:spcPts val="0"/>
              </a:spcAft>
              <a:buSzPct val="108108"/>
              <a:buNone/>
            </a:pPr>
            <a:endParaRPr sz="2400"/>
          </a:p>
          <a:p>
            <a:pPr marL="342900" lvl="0" indent="-342900" algn="l" rtl="0">
              <a:lnSpc>
                <a:spcPct val="115000"/>
              </a:lnSpc>
              <a:spcBef>
                <a:spcPts val="480"/>
              </a:spcBef>
              <a:spcAft>
                <a:spcPts val="0"/>
              </a:spcAft>
              <a:buSzPct val="108108"/>
              <a:buChar char="●"/>
            </a:pPr>
            <a:r>
              <a:rPr lang="en-US" sz="2400"/>
              <a:t>Examples include:</a:t>
            </a:r>
            <a:endParaRPr sz="2400"/>
          </a:p>
          <a:p>
            <a:pPr marL="461963" lvl="1" indent="-233361" algn="l" rtl="0">
              <a:lnSpc>
                <a:spcPct val="115000"/>
              </a:lnSpc>
              <a:spcBef>
                <a:spcPts val="420"/>
              </a:spcBef>
              <a:spcAft>
                <a:spcPts val="0"/>
              </a:spcAft>
              <a:buSzPct val="94594"/>
              <a:buChar char="–"/>
            </a:pPr>
            <a:r>
              <a:rPr lang="en-US" sz="2400"/>
              <a:t>Total number of visitors per month, grouped by country of residence, to see where most visitors come from and where to put more efforts</a:t>
            </a:r>
            <a:endParaRPr sz="2400"/>
          </a:p>
          <a:p>
            <a:pPr marL="461963" lvl="1" indent="-233361" algn="l" rtl="0">
              <a:lnSpc>
                <a:spcPct val="115000"/>
              </a:lnSpc>
              <a:spcBef>
                <a:spcPts val="420"/>
              </a:spcBef>
              <a:spcAft>
                <a:spcPts val="0"/>
              </a:spcAft>
              <a:buSzPct val="94594"/>
              <a:buChar char="–"/>
            </a:pPr>
            <a:r>
              <a:rPr lang="en-US" sz="2400"/>
              <a:t>Quarterly expenditures for a particular project, to spot trends or performance issues</a:t>
            </a:r>
            <a:endParaRPr sz="2400"/>
          </a:p>
          <a:p>
            <a:pPr marL="461963" lvl="1" indent="-233361" algn="l" rtl="0">
              <a:lnSpc>
                <a:spcPct val="115000"/>
              </a:lnSpc>
              <a:spcBef>
                <a:spcPts val="420"/>
              </a:spcBef>
              <a:spcAft>
                <a:spcPts val="0"/>
              </a:spcAft>
              <a:buSzPct val="94594"/>
              <a:buChar char="–"/>
            </a:pPr>
            <a:r>
              <a:rPr lang="en-US" sz="2400"/>
              <a:t>Number of COVID-19 patients by city, highlighting the prevention efforts undertaken in that area</a:t>
            </a:r>
            <a:endParaRPr sz="2400"/>
          </a:p>
          <a:p>
            <a:pPr marL="230982" lvl="0" indent="-78582" algn="l" rtl="0">
              <a:lnSpc>
                <a:spcPct val="115000"/>
              </a:lnSpc>
              <a:spcBef>
                <a:spcPts val="480"/>
              </a:spcBef>
              <a:spcAft>
                <a:spcPts val="0"/>
              </a:spcAft>
              <a:buSzPct val="108108"/>
              <a:buNone/>
            </a:pPr>
            <a:endParaRPr sz="2400"/>
          </a:p>
          <a:p>
            <a:pPr marL="342900" lvl="0" indent="-342900" algn="l" rtl="0">
              <a:lnSpc>
                <a:spcPct val="115000"/>
              </a:lnSpc>
              <a:spcBef>
                <a:spcPts val="480"/>
              </a:spcBef>
              <a:spcAft>
                <a:spcPts val="0"/>
              </a:spcAft>
              <a:buSzPct val="108108"/>
              <a:buChar char="●"/>
            </a:pPr>
            <a:r>
              <a:rPr lang="en-US" sz="2400"/>
              <a:t>Go-to visualizations: bar charts, pie charts, &amp; line charts.</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sp>
        <p:nvSpPr>
          <p:cNvPr id="1152" name="Google Shape;1152;p7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Composition</a:t>
            </a:r>
            <a:endParaRPr/>
          </a:p>
        </p:txBody>
      </p:sp>
      <p:sp>
        <p:nvSpPr>
          <p:cNvPr id="1153" name="Google Shape;1153;p74"/>
          <p:cNvSpPr txBox="1">
            <a:spLocks noGrp="1"/>
          </p:cNvSpPr>
          <p:nvPr>
            <p:ph type="body" idx="1"/>
          </p:nvPr>
        </p:nvSpPr>
        <p:spPr>
          <a:xfrm>
            <a:off x="415600" y="1536634"/>
            <a:ext cx="7794546"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200"/>
              <a:t>Composition will show how individual parts make up the whole.</a:t>
            </a:r>
            <a:endParaRPr sz="2200"/>
          </a:p>
          <a:p>
            <a:pPr marL="342900" lvl="0" indent="-190500" algn="l" rtl="0">
              <a:lnSpc>
                <a:spcPct val="90000"/>
              </a:lnSpc>
              <a:spcBef>
                <a:spcPts val="480"/>
              </a:spcBef>
              <a:spcAft>
                <a:spcPts val="0"/>
              </a:spcAft>
              <a:buSzPts val="2400"/>
              <a:buNone/>
            </a:pPr>
            <a:endParaRPr sz="2200"/>
          </a:p>
          <a:p>
            <a:pPr marL="342900" lvl="0" indent="-342900" algn="l" rtl="0">
              <a:lnSpc>
                <a:spcPct val="90000"/>
              </a:lnSpc>
              <a:spcBef>
                <a:spcPts val="480"/>
              </a:spcBef>
              <a:spcAft>
                <a:spcPts val="0"/>
              </a:spcAft>
              <a:buSzPts val="2400"/>
              <a:buChar char="●"/>
            </a:pPr>
            <a:r>
              <a:rPr lang="en-US" sz="2200"/>
              <a:t>Examples include:</a:t>
            </a:r>
            <a:endParaRPr sz="2200"/>
          </a:p>
          <a:p>
            <a:pPr marL="461963" lvl="1" indent="-233359" algn="l" rtl="0">
              <a:lnSpc>
                <a:spcPct val="90000"/>
              </a:lnSpc>
              <a:spcBef>
                <a:spcPts val="420"/>
              </a:spcBef>
              <a:spcAft>
                <a:spcPts val="0"/>
              </a:spcAft>
              <a:buSzPts val="2100"/>
              <a:buChar char="–"/>
            </a:pPr>
            <a:r>
              <a:rPr lang="en-US" sz="2200"/>
              <a:t>Advertising spend, by medium, for a given year</a:t>
            </a:r>
            <a:endParaRPr sz="2200"/>
          </a:p>
          <a:p>
            <a:pPr marL="461963" lvl="1" indent="-233359" algn="l" rtl="0">
              <a:lnSpc>
                <a:spcPct val="90000"/>
              </a:lnSpc>
              <a:spcBef>
                <a:spcPts val="420"/>
              </a:spcBef>
              <a:spcAft>
                <a:spcPts val="0"/>
              </a:spcAft>
              <a:buSzPts val="2100"/>
              <a:buChar char="–"/>
            </a:pPr>
            <a:r>
              <a:rPr lang="en-US" sz="2200"/>
              <a:t>Total country population by religions, languages, or ethnical groups</a:t>
            </a:r>
            <a:endParaRPr sz="2200"/>
          </a:p>
          <a:p>
            <a:pPr marL="461963" lvl="1" indent="-233359" algn="l" rtl="0">
              <a:lnSpc>
                <a:spcPct val="90000"/>
              </a:lnSpc>
              <a:spcBef>
                <a:spcPts val="420"/>
              </a:spcBef>
              <a:spcAft>
                <a:spcPts val="0"/>
              </a:spcAft>
              <a:buSzPts val="2100"/>
              <a:buChar char="–"/>
            </a:pPr>
            <a:r>
              <a:rPr lang="en-US" sz="2200"/>
              <a:t>Total budget, by strategic objective, department, or region</a:t>
            </a:r>
            <a:endParaRPr sz="2200"/>
          </a:p>
          <a:p>
            <a:pPr marL="230982" lvl="0" indent="-78582" algn="l" rtl="0">
              <a:lnSpc>
                <a:spcPct val="90000"/>
              </a:lnSpc>
              <a:spcBef>
                <a:spcPts val="480"/>
              </a:spcBef>
              <a:spcAft>
                <a:spcPts val="0"/>
              </a:spcAft>
              <a:buSzPts val="2400"/>
              <a:buNone/>
            </a:pPr>
            <a:endParaRPr sz="2200"/>
          </a:p>
          <a:p>
            <a:pPr marL="342900" lvl="0" indent="-342900" algn="l" rtl="0">
              <a:lnSpc>
                <a:spcPct val="90000"/>
              </a:lnSpc>
              <a:spcBef>
                <a:spcPts val="480"/>
              </a:spcBef>
              <a:spcAft>
                <a:spcPts val="0"/>
              </a:spcAft>
              <a:buSzPts val="2400"/>
              <a:buChar char="●"/>
            </a:pPr>
            <a:r>
              <a:rPr lang="en-US" sz="2200"/>
              <a:t>Go-to visualizations: bar charts, pie charts, waterfall charts, &amp; stacked area charts. </a:t>
            </a:r>
            <a:endParaRPr sz="2200"/>
          </a:p>
        </p:txBody>
      </p:sp>
      <p:sp>
        <p:nvSpPr>
          <p:cNvPr id="1154" name="Google Shape;1154;p74"/>
          <p:cNvSpPr txBox="1"/>
          <p:nvPr/>
        </p:nvSpPr>
        <p:spPr>
          <a:xfrm>
            <a:off x="8432747" y="5754073"/>
            <a:ext cx="325358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entury Gothic"/>
                <a:ea typeface="Century Gothic"/>
                <a:cs typeface="Century Gothic"/>
                <a:sym typeface="Century Gothic"/>
              </a:rPr>
              <a:t>Stacked area chart</a:t>
            </a:r>
            <a:endParaRPr sz="1400" b="0" i="0" u="none" strike="noStrike" cap="none">
              <a:solidFill>
                <a:srgbClr val="000000"/>
              </a:solidFill>
              <a:latin typeface="Century Gothic"/>
              <a:ea typeface="Century Gothic"/>
              <a:cs typeface="Century Gothic"/>
              <a:sym typeface="Century Gothic"/>
            </a:endParaRPr>
          </a:p>
        </p:txBody>
      </p:sp>
      <p:sp>
        <p:nvSpPr>
          <p:cNvPr id="1155" name="Google Shape;1155;p74"/>
          <p:cNvSpPr txBox="1"/>
          <p:nvPr/>
        </p:nvSpPr>
        <p:spPr>
          <a:xfrm>
            <a:off x="8999424" y="3287444"/>
            <a:ext cx="220596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entury Gothic"/>
                <a:ea typeface="Century Gothic"/>
                <a:cs typeface="Century Gothic"/>
                <a:sym typeface="Century Gothic"/>
              </a:rPr>
              <a:t>Waterfall chart</a:t>
            </a:r>
            <a:endParaRPr sz="1400" b="0" i="0" u="none" strike="noStrike" cap="none">
              <a:solidFill>
                <a:srgbClr val="000000"/>
              </a:solidFill>
              <a:latin typeface="Century Gothic"/>
              <a:ea typeface="Century Gothic"/>
              <a:cs typeface="Century Gothic"/>
              <a:sym typeface="Century Gothic"/>
            </a:endParaRPr>
          </a:p>
        </p:txBody>
      </p:sp>
      <p:pic>
        <p:nvPicPr>
          <p:cNvPr id="1156" name="Google Shape;1156;p74"/>
          <p:cNvPicPr preferRelativeResize="0"/>
          <p:nvPr/>
        </p:nvPicPr>
        <p:blipFill rotWithShape="1">
          <a:blip r:embed="rId3">
            <a:alphaModFix/>
          </a:blip>
          <a:srcRect/>
          <a:stretch/>
        </p:blipFill>
        <p:spPr>
          <a:xfrm>
            <a:off x="8432747" y="1385171"/>
            <a:ext cx="3253589" cy="1825625"/>
          </a:xfrm>
          <a:prstGeom prst="rect">
            <a:avLst/>
          </a:prstGeom>
          <a:noFill/>
          <a:ln w="9525" cap="flat" cmpd="sng">
            <a:solidFill>
              <a:srgbClr val="F2F2F2"/>
            </a:solidFill>
            <a:prstDash val="solid"/>
            <a:round/>
            <a:headEnd type="none" w="sm" len="sm"/>
            <a:tailEnd type="none" w="sm" len="sm"/>
          </a:ln>
        </p:spPr>
      </p:pic>
      <p:pic>
        <p:nvPicPr>
          <p:cNvPr id="1157" name="Google Shape;1157;p74"/>
          <p:cNvPicPr preferRelativeResize="0"/>
          <p:nvPr/>
        </p:nvPicPr>
        <p:blipFill rotWithShape="1">
          <a:blip r:embed="rId4">
            <a:alphaModFix/>
          </a:blip>
          <a:srcRect/>
          <a:stretch/>
        </p:blipFill>
        <p:spPr>
          <a:xfrm>
            <a:off x="8432747" y="3806325"/>
            <a:ext cx="3255264" cy="194774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7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95</a:t>
            </a:fld>
            <a:endParaRPr/>
          </a:p>
        </p:txBody>
      </p:sp>
      <p:sp>
        <p:nvSpPr>
          <p:cNvPr id="1164" name="Google Shape;1164;p7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Distributions</a:t>
            </a:r>
            <a:endParaRPr/>
          </a:p>
        </p:txBody>
      </p:sp>
      <p:sp>
        <p:nvSpPr>
          <p:cNvPr id="1165" name="Google Shape;1165;p75"/>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Distributions combine comparison and composition. </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Examples include:</a:t>
            </a:r>
            <a:endParaRPr sz="2200"/>
          </a:p>
          <a:p>
            <a:pPr marL="461963" lvl="1" indent="-233359" algn="l" rtl="0">
              <a:lnSpc>
                <a:spcPct val="115000"/>
              </a:lnSpc>
              <a:spcBef>
                <a:spcPts val="420"/>
              </a:spcBef>
              <a:spcAft>
                <a:spcPts val="0"/>
              </a:spcAft>
              <a:buSzPts val="2100"/>
              <a:buChar char="–"/>
            </a:pPr>
            <a:r>
              <a:rPr lang="en-US" sz="2200"/>
              <a:t>The distribution of ages in a group of people</a:t>
            </a:r>
            <a:endParaRPr sz="2200"/>
          </a:p>
          <a:p>
            <a:pPr marL="461963" lvl="1" indent="-233359" algn="l" rtl="0">
              <a:lnSpc>
                <a:spcPct val="115000"/>
              </a:lnSpc>
              <a:spcBef>
                <a:spcPts val="420"/>
              </a:spcBef>
              <a:spcAft>
                <a:spcPts val="0"/>
              </a:spcAft>
              <a:buSzPts val="2100"/>
              <a:buChar char="–"/>
            </a:pPr>
            <a:r>
              <a:rPr lang="en-US" sz="2200"/>
              <a:t>Identifying problems or constraints in quality control systems</a:t>
            </a:r>
            <a:endParaRPr sz="2200"/>
          </a:p>
          <a:p>
            <a:pPr marL="461963" lvl="1" indent="-100009" algn="l" rtl="0">
              <a:lnSpc>
                <a:spcPct val="115000"/>
              </a:lnSpc>
              <a:spcBef>
                <a:spcPts val="420"/>
              </a:spcBef>
              <a:spcAft>
                <a:spcPts val="0"/>
              </a:spcAft>
              <a:buSzPts val="2100"/>
              <a:buNone/>
            </a:pPr>
            <a:endParaRPr sz="2200"/>
          </a:p>
          <a:p>
            <a:pPr marL="342900" lvl="0" indent="-342900" algn="l" rtl="0">
              <a:lnSpc>
                <a:spcPct val="115000"/>
              </a:lnSpc>
              <a:spcBef>
                <a:spcPts val="480"/>
              </a:spcBef>
              <a:spcAft>
                <a:spcPts val="0"/>
              </a:spcAft>
              <a:buSzPts val="2400"/>
              <a:buChar char="●"/>
            </a:pPr>
            <a:r>
              <a:rPr lang="en-US" sz="2200"/>
              <a:t>Go-to visualizations: histograms, line charts, area charts, scatter plots, &amp; maps.</a:t>
            </a:r>
            <a:endParaRPr sz="2200"/>
          </a:p>
          <a:p>
            <a:pPr marL="0" lvl="0" indent="0" algn="l" rtl="0">
              <a:lnSpc>
                <a:spcPct val="115000"/>
              </a:lnSpc>
              <a:spcBef>
                <a:spcPts val="480"/>
              </a:spcBef>
              <a:spcAft>
                <a:spcPts val="0"/>
              </a:spcAft>
              <a:buSzPts val="2400"/>
              <a:buNone/>
            </a:pPr>
            <a:endParaRPr sz="2400">
              <a:solidFill>
                <a:schemeClr val="dk1"/>
              </a:solidFill>
            </a:endParaRPr>
          </a:p>
          <a:p>
            <a:pPr marL="230982" lvl="0" indent="-78582" algn="l" rtl="0">
              <a:lnSpc>
                <a:spcPct val="115000"/>
              </a:lnSpc>
              <a:spcBef>
                <a:spcPts val="480"/>
              </a:spcBef>
              <a:spcAft>
                <a:spcPts val="0"/>
              </a:spcAft>
              <a:buSzPts val="2400"/>
              <a:buNone/>
            </a:pPr>
            <a:endParaRPr sz="2400">
              <a:solidFill>
                <a:schemeClr val="dk1"/>
              </a:solidFill>
            </a:endParaRPr>
          </a:p>
          <a:p>
            <a:pPr marL="230982" lvl="0" indent="-78582" algn="l" rtl="0">
              <a:lnSpc>
                <a:spcPct val="115000"/>
              </a:lnSpc>
              <a:spcBef>
                <a:spcPts val="480"/>
              </a:spcBef>
              <a:spcAft>
                <a:spcPts val="0"/>
              </a:spcAft>
              <a:buSzPts val="2400"/>
              <a:buNone/>
            </a:pP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7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96</a:t>
            </a:fld>
            <a:endParaRPr/>
          </a:p>
        </p:txBody>
      </p:sp>
      <p:sp>
        <p:nvSpPr>
          <p:cNvPr id="1172" name="Google Shape;1172;p7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Relationships</a:t>
            </a:r>
            <a:endParaRPr/>
          </a:p>
        </p:txBody>
      </p:sp>
      <p:sp>
        <p:nvSpPr>
          <p:cNvPr id="1173" name="Google Shape;1173;p76"/>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15000"/>
              </a:lnSpc>
              <a:spcBef>
                <a:spcPts val="0"/>
              </a:spcBef>
              <a:spcAft>
                <a:spcPts val="0"/>
              </a:spcAft>
              <a:buSzPct val="108108"/>
              <a:buChar char="●"/>
            </a:pPr>
            <a:r>
              <a:rPr lang="en-US" sz="2400"/>
              <a:t>Sometimes we want to see the relationships, correlation, or connection of two or more variables and their properties.</a:t>
            </a:r>
            <a:endParaRPr sz="2400"/>
          </a:p>
          <a:p>
            <a:pPr marL="495300" lvl="0" indent="-190500" algn="l" rtl="0">
              <a:lnSpc>
                <a:spcPct val="115000"/>
              </a:lnSpc>
              <a:spcBef>
                <a:spcPts val="480"/>
              </a:spcBef>
              <a:spcAft>
                <a:spcPts val="0"/>
              </a:spcAft>
              <a:buSzPct val="108108"/>
              <a:buNone/>
            </a:pPr>
            <a:endParaRPr sz="2400"/>
          </a:p>
          <a:p>
            <a:pPr marL="342900" lvl="0" indent="-342900" algn="l" rtl="0">
              <a:lnSpc>
                <a:spcPct val="115000"/>
              </a:lnSpc>
              <a:spcBef>
                <a:spcPts val="480"/>
              </a:spcBef>
              <a:spcAft>
                <a:spcPts val="0"/>
              </a:spcAft>
              <a:buSzPct val="108108"/>
              <a:buChar char="●"/>
            </a:pPr>
            <a:r>
              <a:rPr lang="en-US" sz="2400"/>
              <a:t>Examples include:</a:t>
            </a:r>
            <a:endParaRPr sz="2400"/>
          </a:p>
          <a:p>
            <a:pPr marL="461963" lvl="1" indent="-233361" algn="l" rtl="0">
              <a:lnSpc>
                <a:spcPct val="115000"/>
              </a:lnSpc>
              <a:spcBef>
                <a:spcPts val="420"/>
              </a:spcBef>
              <a:spcAft>
                <a:spcPts val="0"/>
              </a:spcAft>
              <a:buSzPct val="94594"/>
              <a:buChar char="–"/>
            </a:pPr>
            <a:r>
              <a:rPr lang="en-US" sz="2400"/>
              <a:t>Estimating how expenditures in advertising affect sales</a:t>
            </a:r>
            <a:endParaRPr sz="2400"/>
          </a:p>
          <a:p>
            <a:pPr marL="461963" lvl="1" indent="-233361" algn="l" rtl="0">
              <a:lnSpc>
                <a:spcPct val="115000"/>
              </a:lnSpc>
              <a:spcBef>
                <a:spcPts val="420"/>
              </a:spcBef>
              <a:spcAft>
                <a:spcPts val="0"/>
              </a:spcAft>
              <a:buSzPct val="94594"/>
              <a:buChar char="–"/>
            </a:pPr>
            <a:r>
              <a:rPr lang="en-US" sz="2400"/>
              <a:t>Spotting trouble areas by evaluating budget vs. expenses by department or region</a:t>
            </a:r>
            <a:endParaRPr sz="2400"/>
          </a:p>
          <a:p>
            <a:pPr marL="461963" lvl="1" indent="-233361" algn="l" rtl="0">
              <a:lnSpc>
                <a:spcPct val="115000"/>
              </a:lnSpc>
              <a:spcBef>
                <a:spcPts val="420"/>
              </a:spcBef>
              <a:spcAft>
                <a:spcPts val="0"/>
              </a:spcAft>
              <a:buSzPct val="94594"/>
              <a:buChar char="–"/>
            </a:pPr>
            <a:r>
              <a:rPr lang="en-US" sz="2400"/>
              <a:t>Answering questions such as, “Does income level depend on education level?”</a:t>
            </a:r>
            <a:endParaRPr sz="2400"/>
          </a:p>
          <a:p>
            <a:pPr marL="230982" lvl="0" indent="-78582" algn="l" rtl="0">
              <a:lnSpc>
                <a:spcPct val="115000"/>
              </a:lnSpc>
              <a:spcBef>
                <a:spcPts val="480"/>
              </a:spcBef>
              <a:spcAft>
                <a:spcPts val="0"/>
              </a:spcAft>
              <a:buSzPct val="108108"/>
              <a:buNone/>
            </a:pPr>
            <a:endParaRPr sz="2400"/>
          </a:p>
          <a:p>
            <a:pPr marL="342900" lvl="0" indent="-342900" algn="l" rtl="0">
              <a:lnSpc>
                <a:spcPct val="115000"/>
              </a:lnSpc>
              <a:spcBef>
                <a:spcPts val="480"/>
              </a:spcBef>
              <a:spcAft>
                <a:spcPts val="0"/>
              </a:spcAft>
              <a:buSzPct val="108108"/>
              <a:buChar char="●"/>
            </a:pPr>
            <a:r>
              <a:rPr lang="en-US" sz="2400"/>
              <a:t>Go-to visualizations: scatter plots, bubble charts, &amp; line charts.</a:t>
            </a:r>
            <a:endParaRPr sz="2400"/>
          </a:p>
          <a:p>
            <a:pPr marL="230982" lvl="0" indent="-78582" algn="l" rtl="0">
              <a:lnSpc>
                <a:spcPct val="115000"/>
              </a:lnSpc>
              <a:spcBef>
                <a:spcPts val="480"/>
              </a:spcBef>
              <a:spcAft>
                <a:spcPts val="0"/>
              </a:spcAft>
              <a:buSzPct val="108108"/>
              <a:buNone/>
            </a:pPr>
            <a:endParaRPr sz="2400"/>
          </a:p>
          <a:p>
            <a:pPr marL="228600" lvl="1" indent="0" algn="l" rtl="0">
              <a:lnSpc>
                <a:spcPct val="115000"/>
              </a:lnSpc>
              <a:spcBef>
                <a:spcPts val="420"/>
              </a:spcBef>
              <a:spcAft>
                <a:spcPts val="0"/>
              </a:spcAft>
              <a:buSzPct val="94594"/>
              <a:buNone/>
            </a:pPr>
            <a:endParaRPr sz="24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7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1E1D1A"/>
              </a:buClr>
              <a:buSzPts val="1800"/>
              <a:buFont typeface="Lato"/>
              <a:buNone/>
            </a:pPr>
            <a:fld id="{00000000-1234-1234-1234-123412341234}" type="slidenum">
              <a:rPr lang="en-US"/>
              <a:t>97</a:t>
            </a:fld>
            <a:endParaRPr/>
          </a:p>
        </p:txBody>
      </p:sp>
      <p:sp>
        <p:nvSpPr>
          <p:cNvPr id="1180" name="Google Shape;1180;p7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Metrics and KPIs</a:t>
            </a:r>
            <a:endParaRPr/>
          </a:p>
        </p:txBody>
      </p:sp>
      <p:sp>
        <p:nvSpPr>
          <p:cNvPr id="1181" name="Google Shape;1181;p77"/>
          <p:cNvSpPr txBox="1">
            <a:spLocks noGrp="1"/>
          </p:cNvSpPr>
          <p:nvPr>
            <p:ph type="body" idx="1"/>
          </p:nvPr>
        </p:nvSpPr>
        <p:spPr>
          <a:xfrm>
            <a:off x="415599" y="1297890"/>
            <a:ext cx="11360799" cy="4555080"/>
          </a:xfrm>
          <a:prstGeom prst="rect">
            <a:avLst/>
          </a:prstGeom>
          <a:noFill/>
          <a:ln>
            <a:noFill/>
          </a:ln>
        </p:spPr>
        <p:txBody>
          <a:bodyPr spcFirstLastPara="1" wrap="square" lIns="91425" tIns="45700" rIns="91425" bIns="45700" anchor="t" anchorCtr="0">
            <a:noAutofit/>
          </a:bodyPr>
          <a:lstStyle/>
          <a:p>
            <a:pPr marL="419100" lvl="0" indent="-342900" algn="l" rtl="0">
              <a:lnSpc>
                <a:spcPct val="115000"/>
              </a:lnSpc>
              <a:spcBef>
                <a:spcPts val="480"/>
              </a:spcBef>
              <a:spcAft>
                <a:spcPts val="0"/>
              </a:spcAft>
              <a:buSzPts val="2400"/>
              <a:buChar char="●"/>
            </a:pPr>
            <a:r>
              <a:rPr lang="en-US" sz="2200"/>
              <a:t>Use a </a:t>
            </a:r>
            <a:r>
              <a:rPr lang="en-US" sz="2200">
                <a:solidFill>
                  <a:schemeClr val="accent1"/>
                </a:solidFill>
              </a:rPr>
              <a:t>dashboard</a:t>
            </a:r>
            <a:r>
              <a:rPr lang="en-US" sz="2200"/>
              <a:t> to display important metrics and KPIs. </a:t>
            </a:r>
            <a:endParaRPr sz="2200"/>
          </a:p>
          <a:p>
            <a:pPr marL="571500" lvl="0" indent="-190500" algn="l" rtl="0">
              <a:lnSpc>
                <a:spcPct val="115000"/>
              </a:lnSpc>
              <a:spcBef>
                <a:spcPts val="480"/>
              </a:spcBef>
              <a:spcAft>
                <a:spcPts val="0"/>
              </a:spcAft>
              <a:buSzPts val="2400"/>
              <a:buNone/>
            </a:pPr>
            <a:endParaRPr sz="2200"/>
          </a:p>
          <a:p>
            <a:pPr marL="419100" lvl="0" indent="-342900" algn="l" rtl="0">
              <a:lnSpc>
                <a:spcPct val="115000"/>
              </a:lnSpc>
              <a:spcBef>
                <a:spcPts val="480"/>
              </a:spcBef>
              <a:spcAft>
                <a:spcPts val="0"/>
              </a:spcAft>
              <a:buSzPts val="2400"/>
              <a:buChar char="●"/>
            </a:pPr>
            <a:r>
              <a:rPr lang="en-US" sz="2200"/>
              <a:t>A dashboard is a collection of data visualizations assembled into a single, unified view. It often presents real-time data. </a:t>
            </a:r>
            <a:endParaRPr sz="2200"/>
          </a:p>
          <a:p>
            <a:pPr marL="419100" lvl="0" indent="-190500" algn="l" rtl="0">
              <a:lnSpc>
                <a:spcPct val="100000"/>
              </a:lnSpc>
              <a:spcBef>
                <a:spcPts val="480"/>
              </a:spcBef>
              <a:spcAft>
                <a:spcPts val="0"/>
              </a:spcAft>
              <a:buSzPts val="2400"/>
              <a:buNone/>
            </a:pPr>
            <a:endParaRPr sz="2200"/>
          </a:p>
          <a:p>
            <a:pPr marL="419100" lvl="0" indent="-190500" algn="l" rtl="0">
              <a:lnSpc>
                <a:spcPct val="100000"/>
              </a:lnSpc>
              <a:spcBef>
                <a:spcPts val="480"/>
              </a:spcBef>
              <a:spcAft>
                <a:spcPts val="0"/>
              </a:spcAft>
              <a:buSzPts val="2400"/>
              <a:buNone/>
            </a:pPr>
            <a:endParaRPr sz="2200"/>
          </a:p>
        </p:txBody>
      </p:sp>
      <p:pic>
        <p:nvPicPr>
          <p:cNvPr id="1182" name="Google Shape;1182;p77"/>
          <p:cNvPicPr preferRelativeResize="0"/>
          <p:nvPr/>
        </p:nvPicPr>
        <p:blipFill rotWithShape="1">
          <a:blip r:embed="rId3">
            <a:alphaModFix/>
          </a:blip>
          <a:srcRect r="4465" b="5506"/>
          <a:stretch/>
        </p:blipFill>
        <p:spPr>
          <a:xfrm>
            <a:off x="1239969" y="3210100"/>
            <a:ext cx="9712058" cy="308837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30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a:p>
        </p:txBody>
      </p:sp>
      <p:sp>
        <p:nvSpPr>
          <p:cNvPr id="1189" name="Google Shape;1189;p302"/>
          <p:cNvSpPr txBox="1">
            <a:spLocks noGrp="1"/>
          </p:cNvSpPr>
          <p:nvPr>
            <p:ph type="body" idx="1"/>
          </p:nvPr>
        </p:nvSpPr>
        <p:spPr>
          <a:xfrm>
            <a:off x="7424977" y="1186245"/>
            <a:ext cx="3952083" cy="2038218"/>
          </a:xfrm>
          <a:prstGeom prst="rect">
            <a:avLst/>
          </a:prstGeom>
          <a:noFill/>
          <a:ln>
            <a:noFill/>
          </a:ln>
        </p:spPr>
        <p:txBody>
          <a:bodyPr spcFirstLastPara="1" wrap="square" lIns="91425" tIns="91425" rIns="91425" bIns="91425" anchor="t" anchorCtr="0">
            <a:normAutofit fontScale="77500" lnSpcReduction="20000"/>
          </a:bodyPr>
          <a:lstStyle/>
          <a:p>
            <a:pPr marL="76200" lvl="0" indent="0" algn="ctr" rtl="0">
              <a:lnSpc>
                <a:spcPct val="115000"/>
              </a:lnSpc>
              <a:spcBef>
                <a:spcPts val="0"/>
              </a:spcBef>
              <a:spcAft>
                <a:spcPts val="0"/>
              </a:spcAft>
              <a:buSzPct val="129032"/>
              <a:buNone/>
            </a:pPr>
            <a:r>
              <a:rPr lang="en-US" sz="2600"/>
              <a:t>What kinds of function is this chart performing?</a:t>
            </a:r>
            <a:endParaRPr/>
          </a:p>
          <a:p>
            <a:pPr marL="76200" lvl="0" indent="0" algn="ctr" rtl="0">
              <a:lnSpc>
                <a:spcPct val="115000"/>
              </a:lnSpc>
              <a:spcBef>
                <a:spcPts val="0"/>
              </a:spcBef>
              <a:spcAft>
                <a:spcPts val="0"/>
              </a:spcAft>
              <a:buSzPct val="129032"/>
              <a:buNone/>
            </a:pPr>
            <a:endParaRPr sz="2600"/>
          </a:p>
          <a:p>
            <a:pPr marL="876300" lvl="1" indent="-342900" algn="l" rtl="0">
              <a:lnSpc>
                <a:spcPct val="115000"/>
              </a:lnSpc>
              <a:spcBef>
                <a:spcPts val="0"/>
              </a:spcBef>
              <a:spcAft>
                <a:spcPts val="0"/>
              </a:spcAft>
              <a:buSzPct val="152492"/>
              <a:buChar char="○"/>
            </a:pPr>
            <a:r>
              <a:rPr lang="en-US" sz="2200"/>
              <a:t>Comparison</a:t>
            </a:r>
            <a:endParaRPr/>
          </a:p>
          <a:p>
            <a:pPr marL="876300" lvl="1" indent="-342900" algn="l" rtl="0">
              <a:lnSpc>
                <a:spcPct val="115000"/>
              </a:lnSpc>
              <a:spcBef>
                <a:spcPts val="0"/>
              </a:spcBef>
              <a:spcAft>
                <a:spcPts val="0"/>
              </a:spcAft>
              <a:buSzPct val="152492"/>
              <a:buChar char="○"/>
            </a:pPr>
            <a:r>
              <a:rPr lang="en-US" sz="2200"/>
              <a:t>Composition</a:t>
            </a:r>
            <a:endParaRPr/>
          </a:p>
          <a:p>
            <a:pPr marL="876300" lvl="1" indent="-342900" algn="l" rtl="0">
              <a:lnSpc>
                <a:spcPct val="115000"/>
              </a:lnSpc>
              <a:spcBef>
                <a:spcPts val="0"/>
              </a:spcBef>
              <a:spcAft>
                <a:spcPts val="0"/>
              </a:spcAft>
              <a:buSzPct val="152492"/>
              <a:buChar char="○"/>
            </a:pPr>
            <a:r>
              <a:rPr lang="en-US" sz="2200"/>
              <a:t>Distribution</a:t>
            </a:r>
            <a:endParaRPr/>
          </a:p>
          <a:p>
            <a:pPr marL="876300" lvl="1" indent="-342900" algn="l" rtl="0">
              <a:lnSpc>
                <a:spcPct val="115000"/>
              </a:lnSpc>
              <a:spcBef>
                <a:spcPts val="0"/>
              </a:spcBef>
              <a:spcAft>
                <a:spcPts val="0"/>
              </a:spcAft>
              <a:buSzPct val="152492"/>
              <a:buChar char="○"/>
            </a:pPr>
            <a:r>
              <a:rPr lang="en-US" sz="2200"/>
              <a:t>Relationship</a:t>
            </a:r>
            <a:endParaRPr sz="2200"/>
          </a:p>
        </p:txBody>
      </p:sp>
      <p:sp>
        <p:nvSpPr>
          <p:cNvPr id="1190" name="Google Shape;1190;p30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Polling question</a:t>
            </a:r>
            <a:endParaRPr/>
          </a:p>
        </p:txBody>
      </p:sp>
      <p:sp>
        <p:nvSpPr>
          <p:cNvPr id="1191" name="Google Shape;1191;p302"/>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1192" name="Google Shape;1192;p302" descr="Chart, scatter chart&#10;&#10;Description automatically generated"/>
          <p:cNvPicPr preferRelativeResize="0"/>
          <p:nvPr/>
        </p:nvPicPr>
        <p:blipFill rotWithShape="1">
          <a:blip r:embed="rId3">
            <a:alphaModFix/>
          </a:blip>
          <a:srcRect/>
          <a:stretch/>
        </p:blipFill>
        <p:spPr>
          <a:xfrm>
            <a:off x="524601" y="1536634"/>
            <a:ext cx="6333307" cy="4329914"/>
          </a:xfrm>
          <a:prstGeom prst="rect">
            <a:avLst/>
          </a:prstGeom>
          <a:noFill/>
          <a:ln>
            <a:noFill/>
          </a:ln>
        </p:spPr>
      </p:pic>
      <p:sp>
        <p:nvSpPr>
          <p:cNvPr id="1193" name="Google Shape;1193;p302"/>
          <p:cNvSpPr txBox="1"/>
          <p:nvPr/>
        </p:nvSpPr>
        <p:spPr>
          <a:xfrm>
            <a:off x="524601" y="5828333"/>
            <a:ext cx="566681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BFBFBF"/>
                </a:solidFill>
                <a:latin typeface="Century Gothic"/>
                <a:ea typeface="Century Gothic"/>
                <a:cs typeface="Century Gothic"/>
                <a:sym typeface="Century Gothic"/>
              </a:rPr>
              <a:t>https://www.sciencedirect.com/science/article/pii/S2405844020312615</a:t>
            </a:r>
            <a:endParaRPr sz="1400" b="0" i="0" u="none" strike="noStrike" cap="none">
              <a:solidFill>
                <a:srgbClr val="BFBFBF"/>
              </a:solidFill>
              <a:latin typeface="Century Gothic"/>
              <a:ea typeface="Century Gothic"/>
              <a:cs typeface="Century Gothic"/>
              <a:sym typeface="Century Gothic"/>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30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a:p>
        </p:txBody>
      </p:sp>
      <p:sp>
        <p:nvSpPr>
          <p:cNvPr id="1200" name="Google Shape;1200;p303"/>
          <p:cNvSpPr txBox="1">
            <a:spLocks noGrp="1"/>
          </p:cNvSpPr>
          <p:nvPr>
            <p:ph type="body" idx="1"/>
          </p:nvPr>
        </p:nvSpPr>
        <p:spPr>
          <a:xfrm>
            <a:off x="7372163" y="1398528"/>
            <a:ext cx="4403448" cy="1803332"/>
          </a:xfrm>
          <a:prstGeom prst="rect">
            <a:avLst/>
          </a:prstGeom>
          <a:noFill/>
          <a:ln>
            <a:noFill/>
          </a:ln>
        </p:spPr>
        <p:txBody>
          <a:bodyPr spcFirstLastPara="1" wrap="square" lIns="91425" tIns="91425" rIns="91425" bIns="91425" anchor="t" anchorCtr="0">
            <a:normAutofit fontScale="70000" lnSpcReduction="20000"/>
          </a:bodyPr>
          <a:lstStyle/>
          <a:p>
            <a:pPr marL="167640" lvl="0" indent="0" algn="ctr" rtl="0">
              <a:lnSpc>
                <a:spcPct val="115000"/>
              </a:lnSpc>
              <a:spcBef>
                <a:spcPts val="0"/>
              </a:spcBef>
              <a:spcAft>
                <a:spcPts val="0"/>
              </a:spcAft>
              <a:buSzPct val="142857"/>
              <a:buNone/>
            </a:pPr>
            <a:r>
              <a:rPr lang="en-US" sz="3600"/>
              <a:t>How about this chart?</a:t>
            </a:r>
            <a:endParaRPr/>
          </a:p>
          <a:p>
            <a:pPr marL="167640" lvl="0" indent="0" algn="ctr" rtl="0">
              <a:lnSpc>
                <a:spcPct val="115000"/>
              </a:lnSpc>
              <a:spcBef>
                <a:spcPts val="0"/>
              </a:spcBef>
              <a:spcAft>
                <a:spcPts val="0"/>
              </a:spcAft>
              <a:buSzPct val="142857"/>
              <a:buNone/>
            </a:pPr>
            <a:endParaRPr sz="3600"/>
          </a:p>
          <a:p>
            <a:pPr marL="876300" lvl="1" indent="-342900" algn="l" rtl="0">
              <a:lnSpc>
                <a:spcPct val="115000"/>
              </a:lnSpc>
              <a:spcBef>
                <a:spcPts val="0"/>
              </a:spcBef>
              <a:spcAft>
                <a:spcPts val="0"/>
              </a:spcAft>
              <a:buSzPct val="185714"/>
              <a:buChar char="○"/>
            </a:pPr>
            <a:r>
              <a:rPr lang="en-US" sz="2000"/>
              <a:t>Comparison</a:t>
            </a:r>
            <a:endParaRPr/>
          </a:p>
          <a:p>
            <a:pPr marL="876300" lvl="1" indent="-342900" algn="l" rtl="0">
              <a:lnSpc>
                <a:spcPct val="115000"/>
              </a:lnSpc>
              <a:spcBef>
                <a:spcPts val="0"/>
              </a:spcBef>
              <a:spcAft>
                <a:spcPts val="0"/>
              </a:spcAft>
              <a:buSzPct val="185714"/>
              <a:buChar char="○"/>
            </a:pPr>
            <a:r>
              <a:rPr lang="en-US" sz="2000"/>
              <a:t>Composition</a:t>
            </a:r>
            <a:endParaRPr/>
          </a:p>
          <a:p>
            <a:pPr marL="876300" lvl="1" indent="-342900" algn="l" rtl="0">
              <a:lnSpc>
                <a:spcPct val="115000"/>
              </a:lnSpc>
              <a:spcBef>
                <a:spcPts val="0"/>
              </a:spcBef>
              <a:spcAft>
                <a:spcPts val="0"/>
              </a:spcAft>
              <a:buSzPct val="185714"/>
              <a:buChar char="○"/>
            </a:pPr>
            <a:r>
              <a:rPr lang="en-US" sz="2000"/>
              <a:t>Distribution</a:t>
            </a:r>
            <a:endParaRPr/>
          </a:p>
          <a:p>
            <a:pPr marL="876300" lvl="1" indent="-342900" algn="l" rtl="0">
              <a:lnSpc>
                <a:spcPct val="115000"/>
              </a:lnSpc>
              <a:spcBef>
                <a:spcPts val="0"/>
              </a:spcBef>
              <a:spcAft>
                <a:spcPts val="0"/>
              </a:spcAft>
              <a:buSzPct val="185714"/>
              <a:buChar char="○"/>
            </a:pPr>
            <a:r>
              <a:rPr lang="en-US" sz="2000"/>
              <a:t>Relationship</a:t>
            </a:r>
            <a:endParaRPr/>
          </a:p>
          <a:p>
            <a:pPr marL="167640" lvl="0" indent="0" algn="ctr" rtl="0">
              <a:lnSpc>
                <a:spcPct val="115000"/>
              </a:lnSpc>
              <a:spcBef>
                <a:spcPts val="0"/>
              </a:spcBef>
              <a:spcAft>
                <a:spcPts val="0"/>
              </a:spcAft>
              <a:buSzPct val="257142"/>
              <a:buNone/>
            </a:pPr>
            <a:endParaRPr/>
          </a:p>
        </p:txBody>
      </p:sp>
      <p:sp>
        <p:nvSpPr>
          <p:cNvPr id="1201" name="Google Shape;1201;p30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Polling question</a:t>
            </a:r>
            <a:endParaRPr/>
          </a:p>
        </p:txBody>
      </p:sp>
      <p:sp>
        <p:nvSpPr>
          <p:cNvPr id="1202" name="Google Shape;1202;p303"/>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1203" name="Google Shape;1203;p303" descr="Chart, line chart&#10;&#10;Description automatically generated"/>
          <p:cNvPicPr preferRelativeResize="0"/>
          <p:nvPr/>
        </p:nvPicPr>
        <p:blipFill rotWithShape="1">
          <a:blip r:embed="rId3">
            <a:alphaModFix/>
          </a:blip>
          <a:srcRect/>
          <a:stretch/>
        </p:blipFill>
        <p:spPr>
          <a:xfrm>
            <a:off x="523535" y="1536634"/>
            <a:ext cx="5783861" cy="4241498"/>
          </a:xfrm>
          <a:prstGeom prst="rect">
            <a:avLst/>
          </a:prstGeom>
          <a:noFill/>
          <a:ln>
            <a:noFill/>
          </a:ln>
        </p:spPr>
      </p:pic>
      <p:sp>
        <p:nvSpPr>
          <p:cNvPr id="1204" name="Google Shape;1204;p303"/>
          <p:cNvSpPr txBox="1"/>
          <p:nvPr/>
        </p:nvSpPr>
        <p:spPr>
          <a:xfrm>
            <a:off x="415599" y="5855625"/>
            <a:ext cx="6713334"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BFBFBF"/>
                </a:solidFill>
                <a:latin typeface="Century Gothic"/>
                <a:ea typeface="Century Gothic"/>
                <a:cs typeface="Century Gothic"/>
                <a:sym typeface="Century Gothic"/>
              </a:rPr>
              <a:t>https://www.worldbank.org/en/news/feature/2019/12/20/year-in-review-2019-in-charts</a:t>
            </a:r>
            <a:endParaRPr sz="1100" b="0" i="0" u="none" strike="noStrike" cap="none">
              <a:solidFill>
                <a:srgbClr val="BFBFB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2DEC5C8BF5284E81BD4C5AED9FC143" ma:contentTypeVersion="20" ma:contentTypeDescription="Create a new document." ma:contentTypeScope="" ma:versionID="a6c5b3b49520133842085f6f075fab84">
  <xsd:schema xmlns:xsd="http://www.w3.org/2001/XMLSchema" xmlns:xs="http://www.w3.org/2001/XMLSchema" xmlns:p="http://schemas.microsoft.com/office/2006/metadata/properties" xmlns:ns1="http://schemas.microsoft.com/sharepoint/v3" xmlns:ns2="b0bb338f-7b42-4437-b836-3bba46acea74" xmlns:ns3="847b69b4-afc2-4d71-b6dd-a5b5c23f9e3f" xmlns:ns4="567d2312-0729-48ba-857e-77359d3146cd" targetNamespace="http://schemas.microsoft.com/office/2006/metadata/properties" ma:root="true" ma:fieldsID="1a1cdef1588082fadd852b6af67ae834" ns1:_="" ns2:_="" ns3:_="" ns4:_="">
    <xsd:import namespace="http://schemas.microsoft.com/sharepoint/v3"/>
    <xsd:import namespace="b0bb338f-7b42-4437-b836-3bba46acea74"/>
    <xsd:import namespace="847b69b4-afc2-4d71-b6dd-a5b5c23f9e3f"/>
    <xsd:import namespace="567d2312-0729-48ba-857e-77359d3146c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AutoKeyPoints" minOccurs="0"/>
                <xsd:element ref="ns2:MediaServiceKeyPoints" minOccurs="0"/>
                <xsd:element ref="ns2:MediaLengthInSeconds" minOccurs="0"/>
                <xsd:element ref="ns2:MediaServiceGenerationTime" minOccurs="0"/>
                <xsd:element ref="ns2:MediaServiceEventHashCode" minOccurs="0"/>
                <xsd:element ref="ns2:Links" minOccurs="0"/>
                <xsd:element ref="ns2:lcf76f155ced4ddcb4097134ff3c332f" minOccurs="0"/>
                <xsd:element ref="ns4:TaxCatchAll"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bb338f-7b42-4437-b836-3bba46acea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inks" ma:index="20" nillable="true" ma:displayName="Links" ma:format="Hyperlink" ma:internalName="Links">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6c96b7e-5bf0-4834-8b97-10d0cc9633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7b69b4-afc2-4d71-b6dd-a5b5c23f9e3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7d2312-0729-48ba-857e-77359d3146cd"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729d132-36df-45cd-aba4-e5565f9ac6c9}" ma:internalName="TaxCatchAll" ma:showField="CatchAllData" ma:web="847b69b4-afc2-4d71-b6dd-a5b5c23f9e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AB7F4B-068D-41F7-8EAE-61CE44D7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bb338f-7b42-4437-b836-3bba46acea74"/>
    <ds:schemaRef ds:uri="847b69b4-afc2-4d71-b6dd-a5b5c23f9e3f"/>
    <ds:schemaRef ds:uri="567d2312-0729-48ba-857e-77359d3146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E78462-C75E-46A7-AB76-1B831567C6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9731</Words>
  <Application>Microsoft Office PowerPoint</Application>
  <PresentationFormat>Widescreen</PresentationFormat>
  <Paragraphs>1243</Paragraphs>
  <Slides>115</Slides>
  <Notes>115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115</vt:i4>
      </vt:variant>
    </vt:vector>
  </HeadingPairs>
  <TitlesOfParts>
    <vt:vector size="121" baseType="lpstr">
      <vt:lpstr>Lato Light</vt:lpstr>
      <vt:lpstr>Arial</vt:lpstr>
      <vt:lpstr>Courier New</vt:lpstr>
      <vt:lpstr>Lato</vt:lpstr>
      <vt:lpstr>Century Gothic</vt:lpstr>
      <vt:lpstr>Training layouts</vt:lpstr>
      <vt:lpstr>Data Visual Design &amp; Storytelling</vt:lpstr>
      <vt:lpstr>PowerPoint Presentation</vt:lpstr>
      <vt:lpstr>PowerPoint Presentation</vt:lpstr>
      <vt:lpstr>PowerPoint Presentation</vt:lpstr>
      <vt:lpstr>PowerPoint Presentation</vt:lpstr>
      <vt:lpstr>PowerPoint Presentation</vt:lpstr>
      <vt:lpstr>PowerPoint Presentation</vt:lpstr>
      <vt:lpstr>Polling question </vt:lpstr>
      <vt:lpstr>Polling question </vt:lpstr>
      <vt:lpstr>What is data visualization?</vt:lpstr>
      <vt:lpstr>Data viz example</vt:lpstr>
      <vt:lpstr>Data viz example</vt:lpstr>
      <vt:lpstr>Exploratory data analysis</vt:lpstr>
      <vt:lpstr>EDA example</vt:lpstr>
      <vt:lpstr>EDA example</vt:lpstr>
      <vt:lpstr>EDA example</vt:lpstr>
      <vt:lpstr>Explanatory data</vt:lpstr>
      <vt:lpstr>Example: The Challenger</vt:lpstr>
      <vt:lpstr>Example: The Challenger</vt:lpstr>
      <vt:lpstr>Example: Space junk</vt:lpstr>
      <vt:lpstr>Example: Space junk</vt:lpstr>
      <vt:lpstr>Recap</vt:lpstr>
      <vt:lpstr>Break </vt:lpstr>
      <vt:lpstr>PowerPoint Presentation</vt:lpstr>
      <vt:lpstr>Getting started with data viz</vt:lpstr>
      <vt:lpstr>What is data?</vt:lpstr>
      <vt:lpstr>Types of data</vt:lpstr>
      <vt:lpstr>Types of data</vt:lpstr>
      <vt:lpstr>Activity: data types</vt:lpstr>
      <vt:lpstr>Activity: data types</vt:lpstr>
      <vt:lpstr>Activity: data types</vt:lpstr>
      <vt:lpstr>To get started with data viz</vt:lpstr>
      <vt:lpstr>PowerPoint Presentation</vt:lpstr>
      <vt:lpstr>Chat: who is the audience?</vt:lpstr>
      <vt:lpstr>PowerPoint Presentation</vt:lpstr>
      <vt:lpstr>Polling question</vt:lpstr>
      <vt:lpstr>PowerPoint Presentation</vt:lpstr>
      <vt:lpstr>Polling question</vt:lpstr>
      <vt:lpstr>Chat question</vt:lpstr>
      <vt:lpstr>Polling question</vt:lpstr>
      <vt:lpstr>Microsoft Excel</vt:lpstr>
      <vt:lpstr>Google Charts</vt:lpstr>
      <vt:lpstr>Tableau</vt:lpstr>
      <vt:lpstr>R and RStudio</vt:lpstr>
      <vt:lpstr>Python</vt:lpstr>
      <vt:lpstr>Power BI</vt:lpstr>
      <vt:lpstr>Infographic tools</vt:lpstr>
      <vt:lpstr>Getting started on paper</vt:lpstr>
      <vt:lpstr>How do you pick the best tool?</vt:lpstr>
      <vt:lpstr>Recap</vt:lpstr>
      <vt:lpstr>PowerPoint Presentation</vt:lpstr>
      <vt:lpstr>The anatomy of a chart</vt:lpstr>
      <vt:lpstr>Title</vt:lpstr>
      <vt:lpstr>“Y” axis</vt:lpstr>
      <vt:lpstr>“X” axis</vt:lpstr>
      <vt:lpstr>Axis titles and labels</vt:lpstr>
      <vt:lpstr>Gridlines</vt:lpstr>
      <vt:lpstr>Data series</vt:lpstr>
      <vt:lpstr>Legend</vt:lpstr>
      <vt:lpstr>Markers / data labels</vt:lpstr>
      <vt:lpstr>Trendline</vt:lpstr>
      <vt:lpstr>Recap: anatomy of a chart</vt:lpstr>
      <vt:lpstr>Activity: anatomy of a chart </vt:lpstr>
      <vt:lpstr>Activity: anatomy of a chart </vt:lpstr>
      <vt:lpstr>Activity: anatomy of a chart </vt:lpstr>
      <vt:lpstr>End of Day 1</vt:lpstr>
      <vt:lpstr>Data Visual Design &amp; Storytelling</vt:lpstr>
      <vt:lpstr>Activity: class survey</vt:lpstr>
      <vt:lpstr>Chat questions</vt:lpstr>
      <vt:lpstr>PowerPoint Presentation</vt:lpstr>
      <vt:lpstr>Using appropriate visuals</vt:lpstr>
      <vt:lpstr>Bar chart</vt:lpstr>
      <vt:lpstr>Line chart</vt:lpstr>
      <vt:lpstr>Pie chart</vt:lpstr>
      <vt:lpstr>Heatmap</vt:lpstr>
      <vt:lpstr>Scatter plot</vt:lpstr>
      <vt:lpstr>How to read a scatter plot</vt:lpstr>
      <vt:lpstr>Bubble chart</vt:lpstr>
      <vt:lpstr>How to read a bubble chart</vt:lpstr>
      <vt:lpstr>Boxplot</vt:lpstr>
      <vt:lpstr>How to read a boxplot</vt:lpstr>
      <vt:lpstr>How to read a boxplot</vt:lpstr>
      <vt:lpstr>How to read a boxplot</vt:lpstr>
      <vt:lpstr>Histogram</vt:lpstr>
      <vt:lpstr>How to read a histogram</vt:lpstr>
      <vt:lpstr>Map</vt:lpstr>
      <vt:lpstr>Activity: common charts and graphs</vt:lpstr>
      <vt:lpstr>Break</vt:lpstr>
      <vt:lpstr>PowerPoint Presentation</vt:lpstr>
      <vt:lpstr>Choosing the type of visual</vt:lpstr>
      <vt:lpstr>Just a few numbers</vt:lpstr>
      <vt:lpstr>Unique data</vt:lpstr>
      <vt:lpstr>Comparisons</vt:lpstr>
      <vt:lpstr>Composition</vt:lpstr>
      <vt:lpstr>Distributions</vt:lpstr>
      <vt:lpstr>Relationships</vt:lpstr>
      <vt:lpstr>Metrics and KPIs</vt:lpstr>
      <vt:lpstr>Polling question</vt:lpstr>
      <vt:lpstr>Polling question</vt:lpstr>
      <vt:lpstr>Polling question</vt:lpstr>
      <vt:lpstr>Activity: class survey</vt:lpstr>
      <vt:lpstr>Examples</vt:lpstr>
      <vt:lpstr>Recap</vt:lpstr>
      <vt:lpstr>PowerPoint Presentation</vt:lpstr>
      <vt:lpstr>Designing compelling visuals</vt:lpstr>
      <vt:lpstr>Reducing chart clutter</vt:lpstr>
      <vt:lpstr> Remove special effects</vt:lpstr>
      <vt:lpstr> Lighten the background</vt:lpstr>
      <vt:lpstr> Remove chart borders</vt:lpstr>
      <vt:lpstr> Remove gridlines</vt:lpstr>
      <vt:lpstr> Use direct labels</vt:lpstr>
      <vt:lpstr> Clean up axis titles and labels</vt:lpstr>
      <vt:lpstr> Use consistent colors</vt:lpstr>
      <vt:lpstr>Recap</vt:lpstr>
      <vt:lpstr>End of Day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 Design &amp; Storytelling</dc:title>
  <dc:creator>Candice Patterson</dc:creator>
  <cp:lastModifiedBy>Chris Keenan</cp:lastModifiedBy>
  <cp:revision>1</cp:revision>
  <dcterms:created xsi:type="dcterms:W3CDTF">2019-01-03T15:21:18Z</dcterms:created>
  <dcterms:modified xsi:type="dcterms:W3CDTF">2024-04-18T12:03:52Z</dcterms:modified>
</cp:coreProperties>
</file>